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9.xml" ContentType="application/vnd.openxmlformats-officedocument.theme+xml"/>
  <Override PartName="/ppt/slideLayouts/slideLayout28.xml" ContentType="application/vnd.openxmlformats-officedocument.presentationml.slideLayout+xml"/>
  <Override PartName="/ppt/theme/theme10.xml" ContentType="application/vnd.openxmlformats-officedocument.theme+xml"/>
  <Override PartName="/ppt/slideLayouts/slideLayout29.xml" ContentType="application/vnd.openxmlformats-officedocument.presentationml.slideLayout+xml"/>
  <Override PartName="/ppt/theme/theme11.xml" ContentType="application/vnd.openxmlformats-officedocument.theme+xml"/>
  <Override PartName="/ppt/slideLayouts/slideLayout30.xml" ContentType="application/vnd.openxmlformats-officedocument.presentationml.slideLayout+xml"/>
  <Override PartName="/ppt/theme/theme12.xml" ContentType="application/vnd.openxmlformats-officedocument.theme+xml"/>
  <Override PartName="/ppt/slideLayouts/slideLayout31.xml" ContentType="application/vnd.openxmlformats-officedocument.presentationml.slideLayout+xml"/>
  <Override PartName="/ppt/theme/theme13.xml" ContentType="application/vnd.openxmlformats-officedocument.theme+xml"/>
  <Override PartName="/ppt/slideLayouts/slideLayout3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66" r:id="rId2"/>
    <p:sldMasterId id="2147483668" r:id="rId3"/>
    <p:sldMasterId id="2147483670" r:id="rId4"/>
    <p:sldMasterId id="2147483676" r:id="rId5"/>
    <p:sldMasterId id="2147483678" r:id="rId6"/>
    <p:sldMasterId id="2147483681" r:id="rId7"/>
    <p:sldMasterId id="2147483684" r:id="rId8"/>
    <p:sldMasterId id="2147483686" r:id="rId9"/>
    <p:sldMasterId id="2147483692" r:id="rId10"/>
    <p:sldMasterId id="2147483694" r:id="rId11"/>
    <p:sldMasterId id="2147483696" r:id="rId12"/>
    <p:sldMasterId id="2147483698" r:id="rId13"/>
    <p:sldMasterId id="2147483701" r:id="rId14"/>
  </p:sldMasterIdLst>
  <p:handoutMasterIdLst>
    <p:handoutMasterId r:id="rId77"/>
  </p:handoutMasterIdLst>
  <p:sldIdLst>
    <p:sldId id="364" r:id="rId15"/>
    <p:sldId id="365" r:id="rId16"/>
    <p:sldId id="385" r:id="rId17"/>
    <p:sldId id="352" r:id="rId18"/>
    <p:sldId id="383" r:id="rId19"/>
    <p:sldId id="386" r:id="rId20"/>
    <p:sldId id="382" r:id="rId21"/>
    <p:sldId id="349" r:id="rId22"/>
    <p:sldId id="341" r:id="rId23"/>
    <p:sldId id="363" r:id="rId24"/>
    <p:sldId id="375" r:id="rId25"/>
    <p:sldId id="376" r:id="rId26"/>
    <p:sldId id="387" r:id="rId27"/>
    <p:sldId id="362" r:id="rId28"/>
    <p:sldId id="342" r:id="rId29"/>
    <p:sldId id="343" r:id="rId30"/>
    <p:sldId id="355" r:id="rId31"/>
    <p:sldId id="359" r:id="rId32"/>
    <p:sldId id="388" r:id="rId33"/>
    <p:sldId id="357" r:id="rId34"/>
    <p:sldId id="358" r:id="rId35"/>
    <p:sldId id="344" r:id="rId36"/>
    <p:sldId id="323" r:id="rId37"/>
    <p:sldId id="389" r:id="rId38"/>
    <p:sldId id="332" r:id="rId39"/>
    <p:sldId id="391" r:id="rId40"/>
    <p:sldId id="345" r:id="rId41"/>
    <p:sldId id="346" r:id="rId42"/>
    <p:sldId id="347" r:id="rId43"/>
    <p:sldId id="291" r:id="rId44"/>
    <p:sldId id="292" r:id="rId45"/>
    <p:sldId id="293" r:id="rId46"/>
    <p:sldId id="324" r:id="rId47"/>
    <p:sldId id="338" r:id="rId48"/>
    <p:sldId id="339" r:id="rId49"/>
    <p:sldId id="351" r:id="rId50"/>
    <p:sldId id="326" r:id="rId51"/>
    <p:sldId id="333" r:id="rId52"/>
    <p:sldId id="348" r:id="rId53"/>
    <p:sldId id="309" r:id="rId54"/>
    <p:sldId id="310" r:id="rId55"/>
    <p:sldId id="311" r:id="rId56"/>
    <p:sldId id="312" r:id="rId57"/>
    <p:sldId id="315" r:id="rId58"/>
    <p:sldId id="316" r:id="rId59"/>
    <p:sldId id="317" r:id="rId60"/>
    <p:sldId id="390" r:id="rId61"/>
    <p:sldId id="318" r:id="rId62"/>
    <p:sldId id="379" r:id="rId63"/>
    <p:sldId id="380" r:id="rId64"/>
    <p:sldId id="320" r:id="rId65"/>
    <p:sldId id="321" r:id="rId66"/>
    <p:sldId id="322" r:id="rId67"/>
    <p:sldId id="381" r:id="rId68"/>
    <p:sldId id="366" r:id="rId69"/>
    <p:sldId id="368" r:id="rId70"/>
    <p:sldId id="369" r:id="rId71"/>
    <p:sldId id="370" r:id="rId72"/>
    <p:sldId id="371" r:id="rId73"/>
    <p:sldId id="372" r:id="rId74"/>
    <p:sldId id="373" r:id="rId75"/>
    <p:sldId id="374" r:id="rId76"/>
  </p:sldIdLst>
  <p:sldSz cx="9144000" cy="6858000" type="screen4x3"/>
  <p:notesSz cx="9290050" cy="700405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19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slide" Target="slides/slide62.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7.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image" Target="../media/image48.emf"/><Relationship Id="rId4" Type="http://schemas.openxmlformats.org/officeDocument/2006/relationships/image" Target="../media/image5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hdr" sz="quarter"/>
          </p:nvPr>
        </p:nvSpPr>
        <p:spPr bwMode="auto">
          <a:xfrm>
            <a:off x="0" y="0"/>
            <a:ext cx="4025969" cy="350682"/>
          </a:xfrm>
          <a:prstGeom prst="rect">
            <a:avLst/>
          </a:prstGeom>
          <a:noFill/>
          <a:ln w="9525">
            <a:noFill/>
            <a:miter lim="800000"/>
            <a:headEnd/>
            <a:tailEnd/>
          </a:ln>
          <a:effectLst/>
        </p:spPr>
        <p:txBody>
          <a:bodyPr vert="horz" wrap="square" lIns="93104" tIns="46552" rIns="93104" bIns="46552" numCol="1" anchor="t" anchorCtr="0" compatLnSpc="1">
            <a:prstTxWarp prst="textNoShape">
              <a:avLst/>
            </a:prstTxWarp>
          </a:bodyPr>
          <a:lstStyle>
            <a:lvl1pPr defTabSz="930275">
              <a:defRPr sz="1200"/>
            </a:lvl1pPr>
          </a:lstStyle>
          <a:p>
            <a:endParaRPr lang="en-US" dirty="0"/>
          </a:p>
        </p:txBody>
      </p:sp>
      <p:sp>
        <p:nvSpPr>
          <p:cNvPr id="93187" name="Rectangle 3"/>
          <p:cNvSpPr>
            <a:spLocks noGrp="1" noChangeArrowheads="1"/>
          </p:cNvSpPr>
          <p:nvPr>
            <p:ph type="dt" sz="quarter" idx="1"/>
          </p:nvPr>
        </p:nvSpPr>
        <p:spPr bwMode="auto">
          <a:xfrm>
            <a:off x="5261976" y="0"/>
            <a:ext cx="4025969" cy="350682"/>
          </a:xfrm>
          <a:prstGeom prst="rect">
            <a:avLst/>
          </a:prstGeom>
          <a:noFill/>
          <a:ln w="9525">
            <a:noFill/>
            <a:miter lim="800000"/>
            <a:headEnd/>
            <a:tailEnd/>
          </a:ln>
          <a:effectLst/>
        </p:spPr>
        <p:txBody>
          <a:bodyPr vert="horz" wrap="square" lIns="93104" tIns="46552" rIns="93104" bIns="46552" numCol="1" anchor="t" anchorCtr="0" compatLnSpc="1">
            <a:prstTxWarp prst="textNoShape">
              <a:avLst/>
            </a:prstTxWarp>
          </a:bodyPr>
          <a:lstStyle>
            <a:lvl1pPr algn="r" defTabSz="930275">
              <a:defRPr sz="1200"/>
            </a:lvl1pPr>
          </a:lstStyle>
          <a:p>
            <a:endParaRPr lang="en-US" dirty="0"/>
          </a:p>
        </p:txBody>
      </p:sp>
      <p:sp>
        <p:nvSpPr>
          <p:cNvPr id="93188" name="Rectangle 4"/>
          <p:cNvSpPr>
            <a:spLocks noGrp="1" noChangeArrowheads="1"/>
          </p:cNvSpPr>
          <p:nvPr>
            <p:ph type="ftr" sz="quarter" idx="2"/>
          </p:nvPr>
        </p:nvSpPr>
        <p:spPr bwMode="auto">
          <a:xfrm>
            <a:off x="0" y="6652172"/>
            <a:ext cx="4025969" cy="350682"/>
          </a:xfrm>
          <a:prstGeom prst="rect">
            <a:avLst/>
          </a:prstGeom>
          <a:noFill/>
          <a:ln w="9525">
            <a:noFill/>
            <a:miter lim="800000"/>
            <a:headEnd/>
            <a:tailEnd/>
          </a:ln>
          <a:effectLst/>
        </p:spPr>
        <p:txBody>
          <a:bodyPr vert="horz" wrap="square" lIns="93104" tIns="46552" rIns="93104" bIns="46552" numCol="1" anchor="b" anchorCtr="0" compatLnSpc="1">
            <a:prstTxWarp prst="textNoShape">
              <a:avLst/>
            </a:prstTxWarp>
          </a:bodyPr>
          <a:lstStyle>
            <a:lvl1pPr defTabSz="930275">
              <a:defRPr sz="1200"/>
            </a:lvl1pPr>
          </a:lstStyle>
          <a:p>
            <a:endParaRPr lang="en-US" dirty="0"/>
          </a:p>
        </p:txBody>
      </p:sp>
      <p:sp>
        <p:nvSpPr>
          <p:cNvPr id="93189" name="Rectangle 5"/>
          <p:cNvSpPr>
            <a:spLocks noGrp="1" noChangeArrowheads="1"/>
          </p:cNvSpPr>
          <p:nvPr>
            <p:ph type="sldNum" sz="quarter" idx="3"/>
          </p:nvPr>
        </p:nvSpPr>
        <p:spPr bwMode="auto">
          <a:xfrm>
            <a:off x="5261976" y="6652172"/>
            <a:ext cx="4025969" cy="350682"/>
          </a:xfrm>
          <a:prstGeom prst="rect">
            <a:avLst/>
          </a:prstGeom>
          <a:noFill/>
          <a:ln w="9525">
            <a:noFill/>
            <a:miter lim="800000"/>
            <a:headEnd/>
            <a:tailEnd/>
          </a:ln>
          <a:effectLst/>
        </p:spPr>
        <p:txBody>
          <a:bodyPr vert="horz" wrap="square" lIns="93104" tIns="46552" rIns="93104" bIns="46552" numCol="1" anchor="b" anchorCtr="0" compatLnSpc="1">
            <a:prstTxWarp prst="textNoShape">
              <a:avLst/>
            </a:prstTxWarp>
          </a:bodyPr>
          <a:lstStyle>
            <a:lvl1pPr algn="r" defTabSz="930275">
              <a:defRPr sz="1200"/>
            </a:lvl1pPr>
          </a:lstStyle>
          <a:p>
            <a:fld id="{087979C4-DD3C-42F3-BAF9-651EC0F3C2A7}" type="slidenum">
              <a:rPr lang="en-US"/>
              <a:pPr/>
              <a:t>‹#›</a:t>
            </a:fld>
            <a:endParaRPr lang="en-US" dirty="0"/>
          </a:p>
        </p:txBody>
      </p:sp>
    </p:spTree>
    <p:extLst>
      <p:ext uri="{BB962C8B-B14F-4D97-AF65-F5344CB8AC3E}">
        <p14:creationId xmlns:p14="http://schemas.microsoft.com/office/powerpoint/2010/main" val="316230783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41EE74EF-D031-418B-B533-388A1BA1E294}"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EAB5FA76-E618-4EBE-BA20-9A7852BE21D8}"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78D9C423-3AF0-4649-8AFB-54BADFF502AD}"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endParaRPr lang="en-US" dirty="0"/>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1199A900-29A3-4A90-BB72-53B26A218AFB}"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dirty="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958E6FB9-1C59-4E77-8762-23B78BEF234B}"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dirty="0"/>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dirty="0"/>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dirty="0"/>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50108F97-D7D6-4D35-8191-61A50183DD2A}" type="slidenum">
              <a:rPr lang="en-US"/>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r>
              <a:rPr lang="en-US">
                <a:solidFill>
                  <a:srgbClr val="000000"/>
                </a:solidFill>
              </a:rPr>
              <a:t>8/25/04</a:t>
            </a: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3C37DE4-46C8-47B0-B95B-DED266FABAC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9086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98CF99-A594-45CE-92DC-34778A5E712B}"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DC25A91-7A15-4185-B9DF-316FFBE37BE1}"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56CA07C-2BF6-4EF1-9326-8DDF90F3C1E3}"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srgbClr val="000000"/>
                </a:solidFill>
              </a:rPr>
              <a:t>9/5/03</a:t>
            </a: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E785C0D-B2FA-4DF9-AECC-DD22A49FFCB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7D46973F-BBC9-499E-AD49-510405F76367}" type="slidenum">
              <a:rPr lang="en-US"/>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9/5/03</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5E4ABF-B0CC-4615-9E8E-556685B03F6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9/5/03</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64575F-C0CE-452D-8A1B-916EFF58F70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rPr>
              <a:t>9/5/03</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F090CB8-A530-458B-BFBB-284CC1AA8BA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9/5/03</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AAE2A1-33C7-4FE5-B0C8-1E8252F07C9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a:solidFill>
                  <a:srgbClr val="000000"/>
                </a:solidFill>
              </a:rPr>
              <a:t>9/5/03</a:t>
            </a: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A8491A2-A0C8-4E8E-AFA1-2DD14C2C82E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r>
              <a:rPr lang="en-US">
                <a:solidFill>
                  <a:srgbClr val="000000"/>
                </a:solidFill>
              </a:rPr>
              <a:t>9/5/03</a:t>
            </a: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D8B5132B-F357-4EFB-9646-C37A1509BB8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solidFill>
                  <a:srgbClr val="000000"/>
                </a:solidFill>
              </a:rPr>
              <a:t>9/5/03</a:t>
            </a: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681F7E3-0280-4254-825C-D65D1905037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DC25A91-7A15-4185-B9DF-316FFBE37BE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11395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r>
              <a:rPr lang="en-US">
                <a:solidFill>
                  <a:srgbClr val="000000"/>
                </a:solidFill>
              </a:rPr>
              <a:t>9/5/03</a:t>
            </a: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D8B5132B-F357-4EFB-9646-C37A1509BB8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solidFill>
                  <a:srgbClr val="000000"/>
                </a:solidFill>
              </a:rPr>
              <a:t>9/5/03</a:t>
            </a: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4C1F04D-993D-4C0A-AC62-6D178BFF842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6BD13078-BD86-46F4-B907-88D77BA22A55}" type="slidenum">
              <a:rPr lang="en-US"/>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r>
              <a:rPr lang="en-US">
                <a:solidFill>
                  <a:srgbClr val="000000"/>
                </a:solidFill>
              </a:rPr>
              <a:t>9/5/03</a:t>
            </a: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D8B5132B-F357-4EFB-9646-C37A1509BB8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r>
              <a:rPr lang="en-US">
                <a:solidFill>
                  <a:srgbClr val="000000"/>
                </a:solidFill>
              </a:rPr>
              <a:t>9/5/03</a:t>
            </a: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D8B5132B-F357-4EFB-9646-C37A1509BB8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r>
              <a:rPr lang="en-US">
                <a:solidFill>
                  <a:srgbClr val="000000"/>
                </a:solidFill>
              </a:rPr>
              <a:t>8/25/04</a:t>
            </a: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3C37DE4-46C8-47B0-B95B-DED266FABAC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375A1E6E-DE5A-4059-9494-D886CF053085}"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97F8B5D3-75A0-44E9-BB82-CE758D3E7311}"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FF557FB5-FC10-4A8A-904F-2C5631BC8D22}"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6F37318F-E1C8-406D-880D-EA8BF07EEF54}"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6FE32652-C398-4259-A5B1-E183CA2F7018}"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53E383C9-56B6-42B4-9048-33F8D4F816D5}"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8.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9.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30.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31.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3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48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dirty="0"/>
          </a:p>
        </p:txBody>
      </p:sp>
      <p:sp>
        <p:nvSpPr>
          <p:cNvPr id="348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dirty="0"/>
          </a:p>
        </p:txBody>
      </p:sp>
      <p:sp>
        <p:nvSpPr>
          <p:cNvPr id="348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1D69B10A-ED80-4FE0-B7FB-435017935879}"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704" r:id="rId15"/>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r>
              <a:rPr lang="en-US">
                <a:solidFill>
                  <a:srgbClr val="000000"/>
                </a:solidFill>
              </a:rPr>
              <a:t>9/5/03</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649F060-57F7-4B28-9090-C4AE6BB54677}"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93"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54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54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r>
              <a:rPr lang="en-US">
                <a:solidFill>
                  <a:srgbClr val="000000"/>
                </a:solidFill>
              </a:rPr>
              <a:t>9/5/03</a:t>
            </a:r>
          </a:p>
        </p:txBody>
      </p:sp>
      <p:sp>
        <p:nvSpPr>
          <p:cNvPr id="1054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solidFill>
                <a:srgbClr val="000000"/>
              </a:solidFill>
            </a:endParaRPr>
          </a:p>
        </p:txBody>
      </p:sp>
      <p:sp>
        <p:nvSpPr>
          <p:cNvPr id="105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0EA97589-EE5D-4F33-812E-1BA67E183F87}"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95"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r>
              <a:rPr lang="en-US">
                <a:solidFill>
                  <a:srgbClr val="000000"/>
                </a:solidFill>
              </a:rPr>
              <a:t>9/5/03</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649F060-57F7-4B28-9090-C4AE6BB54677}"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97"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r>
              <a:rPr lang="en-US">
                <a:solidFill>
                  <a:srgbClr val="000000"/>
                </a:solidFill>
              </a:rPr>
              <a:t>9/5/03</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649F060-57F7-4B28-9090-C4AE6BB54677}"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99"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vl1pPr>
          </a:lstStyle>
          <a:p>
            <a:r>
              <a:rPr lang="en-US">
                <a:solidFill>
                  <a:srgbClr val="000000"/>
                </a:solidFill>
              </a:rPr>
              <a:t>8/25/04</a:t>
            </a:r>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lgn="ctr"/>
            <a:endParaRPr lang="en-US">
              <a:solidFill>
                <a:srgbClr val="000000"/>
              </a:solidFill>
            </a:endParaRPr>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AEB2FD26-73A5-451B-9A9B-2530001A16B8}"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02"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dirty="0">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dirty="0">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67F19939-803E-4C5B-BD46-84584080DDDA}" type="slidenum">
              <a:rPr lang="en-US">
                <a:solidFill>
                  <a:srgbClr val="000000"/>
                </a:solidFill>
              </a: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dirty="0">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dirty="0">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67F19939-803E-4C5B-BD46-84584080DDDA}" type="slidenum">
              <a:rPr lang="en-US">
                <a:solidFill>
                  <a:srgbClr val="000000"/>
                </a:solidFill>
              </a: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69"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dirty="0"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dirty="0"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0498BDC-058C-4F71-A0BE-A866C52699C5}" type="slidenum">
              <a:rPr lang="en-US" smtClean="0">
                <a:solidFill>
                  <a:srgbClr val="000000"/>
                </a:solidFill>
              </a:rPr>
              <a:pPr/>
              <a:t>‹#›</a:t>
            </a:fld>
            <a:endParaRPr lang="en-US" dirty="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71"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54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r>
              <a:rPr lang="en-US">
                <a:solidFill>
                  <a:srgbClr val="000000"/>
                </a:solidFill>
              </a:rPr>
              <a:t>9/5/03</a:t>
            </a:r>
          </a:p>
        </p:txBody>
      </p:sp>
      <p:sp>
        <p:nvSpPr>
          <p:cNvPr id="1054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5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31FB46CD-7EDA-46CA-8AF4-7856398E6DF3}"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7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16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r>
              <a:rPr lang="en-US">
                <a:solidFill>
                  <a:srgbClr val="000000"/>
                </a:solidFill>
              </a:rPr>
              <a:t>9/5/03</a:t>
            </a:r>
          </a:p>
        </p:txBody>
      </p:sp>
      <p:sp>
        <p:nvSpPr>
          <p:cNvPr id="1116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116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6C32833F-55A1-4834-93B7-CECD954D10B7}"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r>
              <a:rPr lang="en-US">
                <a:solidFill>
                  <a:srgbClr val="000000"/>
                </a:solidFill>
              </a:rPr>
              <a:t>9/5/03</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DF39EFB-5F80-404F-8DF1-DB951935646A}"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r>
              <a:rPr lang="en-US">
                <a:solidFill>
                  <a:srgbClr val="000000"/>
                </a:solidFill>
              </a:rPr>
              <a:t>9/5/03</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649F060-57F7-4B28-9090-C4AE6BB54677}"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85" r:id="rId1"/>
    <p:sldLayoutId id="2147483700" r:id="rId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r>
              <a:rPr lang="en-US">
                <a:solidFill>
                  <a:srgbClr val="000000"/>
                </a:solidFill>
              </a:rPr>
              <a:t>9/5/03</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649F060-57F7-4B28-9090-C4AE6BB54677}"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87" r:id="rId1"/>
    <p:sldLayoutId id="2147483703" r:id="rId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audio" Target="../media/audio30.wav"/><Relationship Id="rId1" Type="http://schemas.openxmlformats.org/officeDocument/2006/relationships/slideLayout" Target="../slideLayouts/slideLayout24.xml"/><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audio" Target="../media/audio32.wav"/><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slideLayout" Target="../slideLayouts/slideLayout12.xml"/><Relationship Id="rId1" Type="http://schemas.openxmlformats.org/officeDocument/2006/relationships/audio" Target="../media/audio33.wav"/><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audio" Target="../media/audio35.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audio" Target="../media/audio15.wav"/><Relationship Id="rId18" Type="http://schemas.openxmlformats.org/officeDocument/2006/relationships/audio" Target="../media/audio20.wav"/><Relationship Id="rId26" Type="http://schemas.openxmlformats.org/officeDocument/2006/relationships/audio" Target="../media/audio28.wav"/><Relationship Id="rId3" Type="http://schemas.openxmlformats.org/officeDocument/2006/relationships/audio" Target="../media/audio5.wav"/><Relationship Id="rId21" Type="http://schemas.openxmlformats.org/officeDocument/2006/relationships/audio" Target="../media/audio23.wav"/><Relationship Id="rId7" Type="http://schemas.openxmlformats.org/officeDocument/2006/relationships/audio" Target="../media/audio9.wav"/><Relationship Id="rId12" Type="http://schemas.openxmlformats.org/officeDocument/2006/relationships/audio" Target="../media/audio14.wav"/><Relationship Id="rId17" Type="http://schemas.openxmlformats.org/officeDocument/2006/relationships/audio" Target="../media/audio19.wav"/><Relationship Id="rId25" Type="http://schemas.openxmlformats.org/officeDocument/2006/relationships/audio" Target="../media/audio27.wav"/><Relationship Id="rId2" Type="http://schemas.openxmlformats.org/officeDocument/2006/relationships/audio" Target="../media/audio4.wav"/><Relationship Id="rId16" Type="http://schemas.openxmlformats.org/officeDocument/2006/relationships/audio" Target="../media/audio18.wav"/><Relationship Id="rId20" Type="http://schemas.openxmlformats.org/officeDocument/2006/relationships/audio" Target="../media/audio22.wav"/><Relationship Id="rId1" Type="http://schemas.openxmlformats.org/officeDocument/2006/relationships/slideLayout" Target="../slideLayouts/slideLayout6.xml"/><Relationship Id="rId6" Type="http://schemas.openxmlformats.org/officeDocument/2006/relationships/audio" Target="../media/audio8.wav"/><Relationship Id="rId11" Type="http://schemas.openxmlformats.org/officeDocument/2006/relationships/audio" Target="../media/audio13.wav"/><Relationship Id="rId24" Type="http://schemas.openxmlformats.org/officeDocument/2006/relationships/audio" Target="../media/audio26.wav"/><Relationship Id="rId5" Type="http://schemas.openxmlformats.org/officeDocument/2006/relationships/audio" Target="../media/audio7.wav"/><Relationship Id="rId15" Type="http://schemas.openxmlformats.org/officeDocument/2006/relationships/audio" Target="../media/audio17.wav"/><Relationship Id="rId23" Type="http://schemas.openxmlformats.org/officeDocument/2006/relationships/audio" Target="../media/audio25.wav"/><Relationship Id="rId10" Type="http://schemas.openxmlformats.org/officeDocument/2006/relationships/audio" Target="../media/audio12.wav"/><Relationship Id="rId19" Type="http://schemas.openxmlformats.org/officeDocument/2006/relationships/audio" Target="../media/audio21.wav"/><Relationship Id="rId4" Type="http://schemas.openxmlformats.org/officeDocument/2006/relationships/audio" Target="../media/audio6.wav"/><Relationship Id="rId9" Type="http://schemas.openxmlformats.org/officeDocument/2006/relationships/audio" Target="../media/audio11.wav"/><Relationship Id="rId14" Type="http://schemas.openxmlformats.org/officeDocument/2006/relationships/audio" Target="../media/audio16.wav"/><Relationship Id="rId22" Type="http://schemas.openxmlformats.org/officeDocument/2006/relationships/audio" Target="../media/audio24.wav"/></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audio" Target="../media/audio36.wav"/><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audio" Target="../media/audio38.wav"/><Relationship Id="rId2" Type="http://schemas.openxmlformats.org/officeDocument/2006/relationships/slideLayout" Target="../slideLayouts/slideLayout2.xml"/><Relationship Id="rId1" Type="http://schemas.openxmlformats.org/officeDocument/2006/relationships/audio" Target="../media/audio37.wav"/><Relationship Id="rId5" Type="http://schemas.openxmlformats.org/officeDocument/2006/relationships/image" Target="../media/image14.pn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audio" Target="../media/audio29.wav"/><Relationship Id="rId5" Type="http://schemas.openxmlformats.org/officeDocument/2006/relationships/image" Target="../media/image6.png"/><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2.wav"/><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audio" Target="../media/audio35.wav"/><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audio" Target="../media/audio29.wav"/><Relationship Id="rId5" Type="http://schemas.openxmlformats.org/officeDocument/2006/relationships/image" Target="../media/image6.png"/><Relationship Id="rId4" Type="http://schemas.openxmlformats.org/officeDocument/2006/relationships/image" Target="../media/image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audio" Target="../media/audio15.wav"/><Relationship Id="rId18" Type="http://schemas.openxmlformats.org/officeDocument/2006/relationships/audio" Target="../media/audio20.wav"/><Relationship Id="rId26" Type="http://schemas.openxmlformats.org/officeDocument/2006/relationships/audio" Target="../media/audio28.wav"/><Relationship Id="rId3" Type="http://schemas.openxmlformats.org/officeDocument/2006/relationships/audio" Target="../media/audio5.wav"/><Relationship Id="rId21" Type="http://schemas.openxmlformats.org/officeDocument/2006/relationships/audio" Target="../media/audio23.wav"/><Relationship Id="rId7" Type="http://schemas.openxmlformats.org/officeDocument/2006/relationships/audio" Target="../media/audio9.wav"/><Relationship Id="rId12" Type="http://schemas.openxmlformats.org/officeDocument/2006/relationships/audio" Target="../media/audio14.wav"/><Relationship Id="rId17" Type="http://schemas.openxmlformats.org/officeDocument/2006/relationships/audio" Target="../media/audio19.wav"/><Relationship Id="rId25" Type="http://schemas.openxmlformats.org/officeDocument/2006/relationships/audio" Target="../media/audio27.wav"/><Relationship Id="rId2" Type="http://schemas.openxmlformats.org/officeDocument/2006/relationships/audio" Target="../media/audio4.wav"/><Relationship Id="rId16" Type="http://schemas.openxmlformats.org/officeDocument/2006/relationships/audio" Target="../media/audio18.wav"/><Relationship Id="rId20" Type="http://schemas.openxmlformats.org/officeDocument/2006/relationships/audio" Target="../media/audio22.wav"/><Relationship Id="rId1" Type="http://schemas.openxmlformats.org/officeDocument/2006/relationships/slideLayout" Target="../slideLayouts/slideLayout6.xml"/><Relationship Id="rId6" Type="http://schemas.openxmlformats.org/officeDocument/2006/relationships/audio" Target="../media/audio8.wav"/><Relationship Id="rId11" Type="http://schemas.openxmlformats.org/officeDocument/2006/relationships/audio" Target="../media/audio13.wav"/><Relationship Id="rId24" Type="http://schemas.openxmlformats.org/officeDocument/2006/relationships/audio" Target="../media/audio26.wav"/><Relationship Id="rId5" Type="http://schemas.openxmlformats.org/officeDocument/2006/relationships/audio" Target="../media/audio7.wav"/><Relationship Id="rId15" Type="http://schemas.openxmlformats.org/officeDocument/2006/relationships/audio" Target="../media/audio17.wav"/><Relationship Id="rId23" Type="http://schemas.openxmlformats.org/officeDocument/2006/relationships/audio" Target="../media/audio25.wav"/><Relationship Id="rId10" Type="http://schemas.openxmlformats.org/officeDocument/2006/relationships/audio" Target="../media/audio12.wav"/><Relationship Id="rId19" Type="http://schemas.openxmlformats.org/officeDocument/2006/relationships/audio" Target="../media/audio21.wav"/><Relationship Id="rId4" Type="http://schemas.openxmlformats.org/officeDocument/2006/relationships/audio" Target="../media/audio6.wav"/><Relationship Id="rId9" Type="http://schemas.openxmlformats.org/officeDocument/2006/relationships/audio" Target="../media/audio11.wav"/><Relationship Id="rId14" Type="http://schemas.openxmlformats.org/officeDocument/2006/relationships/audio" Target="../media/audio16.wav"/><Relationship Id="rId22" Type="http://schemas.openxmlformats.org/officeDocument/2006/relationships/audio" Target="../media/audio24.wav"/></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39.wav"/><Relationship Id="rId1" Type="http://schemas.openxmlformats.org/officeDocument/2006/relationships/slideLayout" Target="../slideLayouts/slideLayout29.xml"/><Relationship Id="rId4" Type="http://schemas.openxmlformats.org/officeDocument/2006/relationships/image" Target="../media/image35.jpeg"/></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hyperlink" Target="file:///D:\Cochlear%20Implant.SWF" TargetMode="External"/><Relationship Id="rId2" Type="http://schemas.openxmlformats.org/officeDocument/2006/relationships/audio" Target="../media/audio40.wav"/><Relationship Id="rId1" Type="http://schemas.openxmlformats.org/officeDocument/2006/relationships/slideLayout" Target="../slideLayouts/slideLayout20.xml"/><Relationship Id="rId4" Type="http://schemas.openxmlformats.org/officeDocument/2006/relationships/image" Target="../media/image44.jpeg"/></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2.xml"/><Relationship Id="rId7" Type="http://schemas.openxmlformats.org/officeDocument/2006/relationships/image" Target="../media/image47.wmf"/><Relationship Id="rId2" Type="http://schemas.openxmlformats.org/officeDocument/2006/relationships/audio" Target="../media/audio41.wav"/><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6.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audio42.wav"/><Relationship Id="rId1" Type="http://schemas.openxmlformats.org/officeDocument/2006/relationships/vmlDrawing" Target="../drawings/vmlDrawing2.vml"/><Relationship Id="rId6" Type="http://schemas.openxmlformats.org/officeDocument/2006/relationships/image" Target="../media/image14.png"/><Relationship Id="rId5" Type="http://schemas.openxmlformats.org/officeDocument/2006/relationships/image" Target="../media/image48.emf"/><Relationship Id="rId4" Type="http://schemas.openxmlformats.org/officeDocument/2006/relationships/oleObject" Target="../embeddings/oleObject3.bin"/></Relationships>
</file>

<file path=ppt/slides/_rels/slide61.xml.rels><?xml version="1.0" encoding="UTF-8" standalone="yes"?>
<Relationships xmlns="http://schemas.openxmlformats.org/package/2006/relationships"><Relationship Id="rId8" Type="http://schemas.openxmlformats.org/officeDocument/2006/relationships/image" Target="../media/image48.emf"/><Relationship Id="rId13" Type="http://schemas.openxmlformats.org/officeDocument/2006/relationships/oleObject" Target="../embeddings/oleObject7.bin"/><Relationship Id="rId3" Type="http://schemas.openxmlformats.org/officeDocument/2006/relationships/audio" Target="../media/audio44.wav"/><Relationship Id="rId7" Type="http://schemas.openxmlformats.org/officeDocument/2006/relationships/oleObject" Target="../embeddings/oleObject4.bin"/><Relationship Id="rId12" Type="http://schemas.openxmlformats.org/officeDocument/2006/relationships/image" Target="../media/image50.emf"/><Relationship Id="rId2" Type="http://schemas.openxmlformats.org/officeDocument/2006/relationships/audio" Target="../media/audio43.wav"/><Relationship Id="rId1" Type="http://schemas.openxmlformats.org/officeDocument/2006/relationships/vmlDrawing" Target="../drawings/vmlDrawing3.vml"/><Relationship Id="rId6" Type="http://schemas.openxmlformats.org/officeDocument/2006/relationships/slideLayout" Target="../slideLayouts/slideLayout23.xml"/><Relationship Id="rId11" Type="http://schemas.openxmlformats.org/officeDocument/2006/relationships/oleObject" Target="../embeddings/oleObject6.bin"/><Relationship Id="rId5" Type="http://schemas.openxmlformats.org/officeDocument/2006/relationships/audio" Target="../media/audio45.wav"/><Relationship Id="rId15" Type="http://schemas.openxmlformats.org/officeDocument/2006/relationships/image" Target="../media/image14.png"/><Relationship Id="rId10" Type="http://schemas.openxmlformats.org/officeDocument/2006/relationships/image" Target="../media/image49.emf"/><Relationship Id="rId4" Type="http://schemas.openxmlformats.org/officeDocument/2006/relationships/audio" Target="../media/audio42.wav"/><Relationship Id="rId9" Type="http://schemas.openxmlformats.org/officeDocument/2006/relationships/oleObject" Target="../embeddings/oleObject5.bin"/><Relationship Id="rId14" Type="http://schemas.openxmlformats.org/officeDocument/2006/relationships/image" Target="../media/image51.emf"/></Relationships>
</file>

<file path=ppt/slides/_rels/slide6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47.wav"/><Relationship Id="rId7" Type="http://schemas.openxmlformats.org/officeDocument/2006/relationships/slideLayout" Target="../slideLayouts/slideLayout21.xml"/><Relationship Id="rId2" Type="http://schemas.openxmlformats.org/officeDocument/2006/relationships/audio" Target="../media/audio46.wav"/><Relationship Id="rId1" Type="http://schemas.openxmlformats.org/officeDocument/2006/relationships/audio" Target="../media/audio43.wav"/><Relationship Id="rId6" Type="http://schemas.openxmlformats.org/officeDocument/2006/relationships/audio" Target="../media/audio50.wav"/><Relationship Id="rId5" Type="http://schemas.openxmlformats.org/officeDocument/2006/relationships/audio" Target="../media/audio49.wav"/><Relationship Id="rId4" Type="http://schemas.openxmlformats.org/officeDocument/2006/relationships/audio" Target="../media/audio48.wav"/></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audio" Target="../media/audio29.wav"/><Relationship Id="rId5" Type="http://schemas.openxmlformats.org/officeDocument/2006/relationships/image" Target="../media/image6.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p:txBody>
          <a:bodyPr/>
          <a:lstStyle/>
          <a:p>
            <a:endParaRPr lang="en-US" dirty="0"/>
          </a:p>
        </p:txBody>
      </p:sp>
      <p:sp>
        <p:nvSpPr>
          <p:cNvPr id="73731" name="Rectangle 3"/>
          <p:cNvSpPr>
            <a:spLocks noGrp="1" noChangeArrowheads="1"/>
          </p:cNvSpPr>
          <p:nvPr>
            <p:ph type="subTitle" idx="1"/>
          </p:nvPr>
        </p:nvSpPr>
        <p:spPr/>
        <p:txBody>
          <a:bodyPr/>
          <a:lstStyle/>
          <a:p>
            <a:r>
              <a:rPr lang="en-US" dirty="0">
                <a:solidFill>
                  <a:srgbClr val="FF0000"/>
                </a:solidFill>
              </a:rPr>
              <a:t>Press for sound check!</a:t>
            </a:r>
          </a:p>
          <a:p>
            <a:r>
              <a:rPr lang="en-US" dirty="0">
                <a:solidFill>
                  <a:srgbClr val="FF0000"/>
                </a:solidFill>
              </a:rPr>
              <a:t>If no sound, check system volume control.</a:t>
            </a:r>
          </a:p>
        </p:txBody>
      </p:sp>
      <p:sp>
        <p:nvSpPr>
          <p:cNvPr id="73732" name="AutoShape 4">
            <a:hlinkClick r:id="" action="ppaction://noaction" highlightClick="1">
              <a:snd r:embed="rId2" name="1000 Hz Tone.wav"/>
            </a:hlinkClick>
          </p:cNvPr>
          <p:cNvSpPr>
            <a:spLocks noChangeArrowheads="1"/>
          </p:cNvSpPr>
          <p:nvPr/>
        </p:nvSpPr>
        <p:spPr bwMode="auto">
          <a:xfrm>
            <a:off x="3543300" y="1981200"/>
            <a:ext cx="2057400" cy="1600200"/>
          </a:xfrm>
          <a:prstGeom prst="actionButtonSound">
            <a:avLst/>
          </a:prstGeom>
          <a:solidFill>
            <a:schemeClr val="accent1"/>
          </a:solidFill>
          <a:ln w="9525">
            <a:noFill/>
            <a:miter lim="800000"/>
            <a:headEnd/>
            <a:tailEnd/>
          </a:ln>
          <a:effectLst/>
        </p:spPr>
        <p:txBody>
          <a:bodyPr wrap="none" anchor="ctr"/>
          <a:lstStyle/>
          <a:p>
            <a:endParaRPr lang="en-US" dirty="0" smtClean="0">
              <a:solidFill>
                <a:srgbClr val="00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BP09020"/>
          <p:cNvPicPr>
            <a:picLocks noChangeAspect="1" noChangeArrowheads="1"/>
          </p:cNvPicPr>
          <p:nvPr/>
        </p:nvPicPr>
        <p:blipFill>
          <a:blip r:embed="rId2" cstate="print"/>
          <a:srcRect l="7945" t="208" r="449" b="208"/>
          <a:stretch>
            <a:fillRect/>
          </a:stretch>
        </p:blipFill>
        <p:spPr bwMode="auto">
          <a:xfrm>
            <a:off x="1143000" y="381000"/>
            <a:ext cx="7467600" cy="6096000"/>
          </a:xfrm>
          <a:prstGeom prst="rect">
            <a:avLst/>
          </a:prstGeom>
          <a:noFill/>
        </p:spPr>
      </p:pic>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533400" y="609600"/>
            <a:ext cx="3810000" cy="868363"/>
          </a:xfrm>
        </p:spPr>
        <p:txBody>
          <a:bodyPr/>
          <a:lstStyle/>
          <a:p>
            <a:r>
              <a:rPr lang="en-US" sz="3200">
                <a:solidFill>
                  <a:srgbClr val="3366FF"/>
                </a:solidFill>
              </a:rPr>
              <a:t>These Are Your Stereocilia</a:t>
            </a:r>
          </a:p>
        </p:txBody>
      </p:sp>
      <p:pic>
        <p:nvPicPr>
          <p:cNvPr id="80899" name="Picture 3" descr="Stereocilia in Normal Cochlea"/>
          <p:cNvPicPr>
            <a:picLocks noGrp="1" noChangeAspect="1" noChangeArrowheads="1"/>
          </p:cNvPicPr>
          <p:nvPr>
            <p:ph sz="half" idx="1"/>
          </p:nvPr>
        </p:nvPicPr>
        <p:blipFill>
          <a:blip r:embed="rId4" cstate="print"/>
          <a:srcRect/>
          <a:stretch>
            <a:fillRect/>
          </a:stretch>
        </p:blipFill>
        <p:spPr>
          <a:xfrm>
            <a:off x="152400" y="1752600"/>
            <a:ext cx="4575175" cy="4838700"/>
          </a:xfrm>
          <a:noFill/>
          <a:ln/>
        </p:spPr>
      </p:pic>
      <p:pic>
        <p:nvPicPr>
          <p:cNvPr id="80900" name="Picture 4" descr="Temporary Threshold Shift Damage"/>
          <p:cNvPicPr>
            <a:picLocks noGrp="1" noChangeAspect="1" noChangeArrowheads="1"/>
          </p:cNvPicPr>
          <p:nvPr>
            <p:ph sz="half" idx="2"/>
          </p:nvPr>
        </p:nvPicPr>
        <p:blipFill>
          <a:blip r:embed="rId5" cstate="print"/>
          <a:srcRect/>
          <a:stretch>
            <a:fillRect/>
          </a:stretch>
        </p:blipFill>
        <p:spPr>
          <a:xfrm>
            <a:off x="4684713" y="1847850"/>
            <a:ext cx="4230687" cy="4857750"/>
          </a:xfrm>
          <a:noFill/>
          <a:ln/>
        </p:spPr>
      </p:pic>
      <p:sp>
        <p:nvSpPr>
          <p:cNvPr id="80901" name="Rectangle 5"/>
          <p:cNvSpPr>
            <a:spLocks noChangeArrowheads="1"/>
          </p:cNvSpPr>
          <p:nvPr/>
        </p:nvSpPr>
        <p:spPr bwMode="auto">
          <a:xfrm>
            <a:off x="4894263" y="533400"/>
            <a:ext cx="3810000" cy="1173163"/>
          </a:xfrm>
          <a:prstGeom prst="rect">
            <a:avLst/>
          </a:prstGeom>
          <a:noFill/>
          <a:ln w="9525">
            <a:noFill/>
            <a:miter lim="800000"/>
            <a:headEnd/>
            <a:tailEnd/>
          </a:ln>
          <a:effectLst/>
        </p:spPr>
        <p:txBody>
          <a:bodyPr anchor="ctr"/>
          <a:lstStyle/>
          <a:p>
            <a:pPr algn="ctr"/>
            <a:r>
              <a:rPr lang="en-US" sz="3200">
                <a:solidFill>
                  <a:srgbClr val="3366FF"/>
                </a:solidFill>
              </a:rPr>
              <a:t>These Are Your Stereocilia</a:t>
            </a:r>
            <a:br>
              <a:rPr lang="en-US" sz="3200">
                <a:solidFill>
                  <a:srgbClr val="3366FF"/>
                </a:solidFill>
              </a:rPr>
            </a:br>
            <a:r>
              <a:rPr lang="en-US" sz="3200">
                <a:solidFill>
                  <a:srgbClr val="3366FF"/>
                </a:solidFill>
              </a:rPr>
              <a:t>On Loud Sounds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089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7" presetID="1" presetClass="entr" presetSubtype="0" fill="hold" nodeType="withEffect">
                                  <p:stCondLst>
                                    <p:cond delay="0"/>
                                  </p:stCondLst>
                                  <p:childTnLst>
                                    <p:set>
                                      <p:cBhvr>
                                        <p:cTn id="8" dur="1" fill="hold">
                                          <p:stCondLst>
                                            <p:cond delay="0"/>
                                          </p:stCondLst>
                                        </p:cTn>
                                        <p:tgtEl>
                                          <p:spTgt spid="8089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0901"/>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crowd scream.wav"/>
                                        </p:tgtEl>
                                      </p:cMediaNode>
                                    </p:audio>
                                  </p:subTnLst>
                                </p:cTn>
                              </p:par>
                              <p:par>
                                <p:cTn id="13" presetID="1" presetClass="entr" presetSubtype="0" fill="hold" nodeType="withEffect">
                                  <p:stCondLst>
                                    <p:cond delay="0"/>
                                  </p:stCondLst>
                                  <p:childTnLst>
                                    <p:set>
                                      <p:cBhvr>
                                        <p:cTn id="14" dur="1" fill="hold">
                                          <p:stCondLst>
                                            <p:cond delay="0"/>
                                          </p:stCondLst>
                                        </p:cTn>
                                        <p:tgtEl>
                                          <p:spTgt spid="809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p:bldP spid="8090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381000" y="990600"/>
            <a:ext cx="8229600" cy="4419600"/>
          </a:xfrm>
        </p:spPr>
        <p:txBody>
          <a:bodyPr/>
          <a:lstStyle/>
          <a:p>
            <a:r>
              <a:rPr lang="en-US" sz="6600">
                <a:solidFill>
                  <a:srgbClr val="FF0000"/>
                </a:solidFill>
              </a:rPr>
              <a:t>TURN</a:t>
            </a:r>
            <a:br>
              <a:rPr lang="en-US" sz="6600">
                <a:solidFill>
                  <a:srgbClr val="FF0000"/>
                </a:solidFill>
              </a:rPr>
            </a:br>
            <a:r>
              <a:rPr lang="en-US" sz="6600">
                <a:solidFill>
                  <a:srgbClr val="FF0000"/>
                </a:solidFill>
              </a:rPr>
              <a:t>IT</a:t>
            </a:r>
            <a:br>
              <a:rPr lang="en-US" sz="6600">
                <a:solidFill>
                  <a:srgbClr val="FF0000"/>
                </a:solidFill>
              </a:rPr>
            </a:br>
            <a:r>
              <a:rPr lang="en-US" sz="6600">
                <a:solidFill>
                  <a:srgbClr val="FF0000"/>
                </a:solidFill>
              </a:rPr>
              <a:t>DOWN!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1922"/>
                                        </p:tgtEl>
                                        <p:attrNameLst>
                                          <p:attrName>style.visibility</p:attrName>
                                        </p:attrNameLst>
                                      </p:cBhvr>
                                      <p:to>
                                        <p:strVal val="visible"/>
                                      </p:to>
                                    </p:set>
                                    <p:animEffect transition="in" filter="dissolve">
                                      <p:cBhvr>
                                        <p:cTn id="7" dur="500"/>
                                        <p:tgtEl>
                                          <p:spTgt spid="81922"/>
                                        </p:tgtEl>
                                      </p:cBhvr>
                                    </p:animEffect>
                                  </p:childTnLst>
                                  <p:subTnLst>
                                    <p:audio>
                                      <p:cMediaNode>
                                        <p:cTn display="0" masterRel="sameClick">
                                          <p:stCondLst>
                                            <p:cond evt="begin" delay="0">
                                              <p:tn val="5"/>
                                            </p:cond>
                                          </p:stCondLst>
                                          <p:endCondLst>
                                            <p:cond evt="onStopAudio" delay="0">
                                              <p:tgtEl>
                                                <p:sldTgt/>
                                              </p:tgtEl>
                                            </p:cond>
                                          </p:endCondLst>
                                        </p:cTn>
                                        <p:tgtEl>
                                          <p:sndTgt r:embed="rId2" name="Back in Busines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BP09020"/>
          <p:cNvPicPr>
            <a:picLocks noChangeAspect="1" noChangeArrowheads="1"/>
          </p:cNvPicPr>
          <p:nvPr/>
        </p:nvPicPr>
        <p:blipFill>
          <a:blip r:embed="rId2" cstate="print"/>
          <a:srcRect l="7945" t="208" r="449" b="208"/>
          <a:stretch>
            <a:fillRect/>
          </a:stretch>
        </p:blipFill>
        <p:spPr bwMode="auto">
          <a:xfrm>
            <a:off x="1143000" y="381000"/>
            <a:ext cx="7467600" cy="6096000"/>
          </a:xfrm>
          <a:prstGeom prst="rect">
            <a:avLst/>
          </a:prstGeom>
          <a:noFill/>
        </p:spPr>
      </p:pic>
    </p:spTree>
    <p:extLst>
      <p:ext uri="{BB962C8B-B14F-4D97-AF65-F5344CB8AC3E}">
        <p14:creationId xmlns:p14="http://schemas.microsoft.com/office/powerpoint/2010/main" val="3474718119"/>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685800" y="304800"/>
            <a:ext cx="7772400" cy="685800"/>
          </a:xfrm>
        </p:spPr>
        <p:txBody>
          <a:bodyPr/>
          <a:lstStyle/>
          <a:p>
            <a:r>
              <a:rPr lang="en-US" sz="3200">
                <a:solidFill>
                  <a:schemeClr val="accent2"/>
                </a:solidFill>
              </a:rPr>
              <a:t>Frequency-to-Place (Tonotopic) Map</a:t>
            </a:r>
          </a:p>
        </p:txBody>
      </p:sp>
      <p:sp>
        <p:nvSpPr>
          <p:cNvPr id="75779" name="Rectangle 3"/>
          <p:cNvSpPr>
            <a:spLocks noGrp="1" noChangeArrowheads="1"/>
          </p:cNvSpPr>
          <p:nvPr>
            <p:ph type="body" idx="1"/>
          </p:nvPr>
        </p:nvSpPr>
        <p:spPr>
          <a:xfrm>
            <a:off x="609600" y="1219200"/>
            <a:ext cx="7772400" cy="2286000"/>
          </a:xfrm>
        </p:spPr>
        <p:txBody>
          <a:bodyPr/>
          <a:lstStyle/>
          <a:p>
            <a:r>
              <a:rPr lang="en-US"/>
              <a:t>Approximately logarithmic arrangement of frequency along basilar membrane</a:t>
            </a:r>
          </a:p>
          <a:p>
            <a:pPr lvl="1"/>
            <a:r>
              <a:rPr lang="en-US"/>
              <a:t>High frequencies near base</a:t>
            </a:r>
          </a:p>
          <a:p>
            <a:pPr lvl="1"/>
            <a:r>
              <a:rPr lang="en-US"/>
              <a:t>Low frequencies near apex</a:t>
            </a:r>
          </a:p>
        </p:txBody>
      </p:sp>
      <p:sp>
        <p:nvSpPr>
          <p:cNvPr id="75780" name="AutoShape 4"/>
          <p:cNvSpPr>
            <a:spLocks noChangeArrowheads="1"/>
          </p:cNvSpPr>
          <p:nvPr/>
        </p:nvSpPr>
        <p:spPr bwMode="auto">
          <a:xfrm>
            <a:off x="1295400" y="3810000"/>
            <a:ext cx="1066800" cy="30480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9525">
            <a:noFill/>
            <a:miter lim="800000"/>
            <a:headEnd/>
            <a:tailEnd/>
          </a:ln>
          <a:effectLst/>
        </p:spPr>
        <p:txBody>
          <a:bodyPr wrap="none" anchor="ctr"/>
          <a:lstStyle/>
          <a:p>
            <a:endParaRPr lang="en-US">
              <a:solidFill>
                <a:srgbClr val="000000"/>
              </a:solidFill>
            </a:endParaRPr>
          </a:p>
        </p:txBody>
      </p:sp>
      <p:sp>
        <p:nvSpPr>
          <p:cNvPr id="75781" name="AutoShape 5"/>
          <p:cNvSpPr>
            <a:spLocks noChangeArrowheads="1"/>
          </p:cNvSpPr>
          <p:nvPr/>
        </p:nvSpPr>
        <p:spPr bwMode="auto">
          <a:xfrm>
            <a:off x="1600200" y="3886200"/>
            <a:ext cx="457200" cy="25908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9525">
            <a:noFill/>
            <a:miter lim="800000"/>
            <a:headEnd/>
            <a:tailEnd/>
          </a:ln>
          <a:effectLst/>
        </p:spPr>
        <p:txBody>
          <a:bodyPr wrap="none" anchor="ctr"/>
          <a:lstStyle/>
          <a:p>
            <a:endParaRPr lang="en-US">
              <a:solidFill>
                <a:srgbClr val="000000"/>
              </a:solidFill>
            </a:endParaRPr>
          </a:p>
        </p:txBody>
      </p:sp>
      <p:sp>
        <p:nvSpPr>
          <p:cNvPr id="75782" name="Text Box 6"/>
          <p:cNvSpPr txBox="1">
            <a:spLocks noChangeArrowheads="1"/>
          </p:cNvSpPr>
          <p:nvPr/>
        </p:nvSpPr>
        <p:spPr bwMode="auto">
          <a:xfrm>
            <a:off x="558800" y="5549900"/>
            <a:ext cx="2362200" cy="822325"/>
          </a:xfrm>
          <a:prstGeom prst="rect">
            <a:avLst/>
          </a:prstGeom>
          <a:noFill/>
          <a:ln w="9525">
            <a:noFill/>
            <a:miter lim="800000"/>
            <a:headEnd/>
            <a:tailEnd/>
          </a:ln>
          <a:effectLst/>
        </p:spPr>
        <p:txBody>
          <a:bodyPr>
            <a:spAutoFit/>
          </a:bodyPr>
          <a:lstStyle/>
          <a:p>
            <a:r>
              <a:rPr lang="en-US" sz="2400" b="1">
                <a:solidFill>
                  <a:srgbClr val="000000"/>
                </a:solidFill>
                <a:latin typeface="Times New Roman" charset="0"/>
              </a:rPr>
              <a:t>Base</a:t>
            </a:r>
          </a:p>
          <a:p>
            <a:pPr algn="ctr"/>
            <a:r>
              <a:rPr lang="en-US" sz="2400" b="1">
                <a:solidFill>
                  <a:srgbClr val="000000"/>
                </a:solidFill>
                <a:latin typeface="Times New Roman" charset="0"/>
              </a:rPr>
              <a:t>Stiff and narrow</a:t>
            </a:r>
          </a:p>
        </p:txBody>
      </p:sp>
      <p:sp>
        <p:nvSpPr>
          <p:cNvPr id="75783" name="Text Box 7"/>
          <p:cNvSpPr txBox="1">
            <a:spLocks noChangeArrowheads="1"/>
          </p:cNvSpPr>
          <p:nvPr/>
        </p:nvSpPr>
        <p:spPr bwMode="auto">
          <a:xfrm>
            <a:off x="6273800" y="5549900"/>
            <a:ext cx="2590800" cy="822325"/>
          </a:xfrm>
          <a:prstGeom prst="rect">
            <a:avLst/>
          </a:prstGeom>
          <a:noFill/>
          <a:ln w="9525">
            <a:noFill/>
            <a:miter lim="800000"/>
            <a:headEnd/>
            <a:tailEnd/>
          </a:ln>
          <a:effectLst/>
        </p:spPr>
        <p:txBody>
          <a:bodyPr>
            <a:spAutoFit/>
          </a:bodyPr>
          <a:lstStyle/>
          <a:p>
            <a:pPr algn="r"/>
            <a:r>
              <a:rPr lang="en-US" sz="2400" b="1">
                <a:solidFill>
                  <a:srgbClr val="000000"/>
                </a:solidFill>
                <a:latin typeface="Times New Roman" charset="0"/>
              </a:rPr>
              <a:t>Apex</a:t>
            </a:r>
          </a:p>
          <a:p>
            <a:pPr algn="r"/>
            <a:r>
              <a:rPr lang="en-US" sz="2400" b="1">
                <a:solidFill>
                  <a:srgbClr val="000000"/>
                </a:solidFill>
                <a:latin typeface="Times New Roman" charset="0"/>
              </a:rPr>
              <a:t>Wide and floppy</a:t>
            </a:r>
          </a:p>
        </p:txBody>
      </p:sp>
      <p:grpSp>
        <p:nvGrpSpPr>
          <p:cNvPr id="2" name="Group 8"/>
          <p:cNvGrpSpPr>
            <a:grpSpLocks/>
          </p:cNvGrpSpPr>
          <p:nvPr/>
        </p:nvGrpSpPr>
        <p:grpSpPr bwMode="auto">
          <a:xfrm>
            <a:off x="279400" y="3505200"/>
            <a:ext cx="8864600" cy="2032000"/>
            <a:chOff x="128" y="2464"/>
            <a:chExt cx="5584" cy="1280"/>
          </a:xfrm>
        </p:grpSpPr>
        <p:sp>
          <p:nvSpPr>
            <p:cNvPr id="75785" name="Text Box 9"/>
            <p:cNvSpPr txBox="1">
              <a:spLocks noChangeArrowheads="1"/>
            </p:cNvSpPr>
            <p:nvPr/>
          </p:nvSpPr>
          <p:spPr bwMode="auto">
            <a:xfrm>
              <a:off x="128" y="2464"/>
              <a:ext cx="1120" cy="288"/>
            </a:xfrm>
            <a:prstGeom prst="rect">
              <a:avLst/>
            </a:prstGeom>
            <a:noFill/>
            <a:ln w="9525">
              <a:noFill/>
              <a:miter lim="800000"/>
              <a:headEnd/>
              <a:tailEnd/>
            </a:ln>
            <a:effectLst/>
          </p:spPr>
          <p:txBody>
            <a:bodyPr>
              <a:spAutoFit/>
            </a:bodyPr>
            <a:lstStyle/>
            <a:p>
              <a:pPr algn="ctr">
                <a:spcBef>
                  <a:spcPct val="50000"/>
                </a:spcBef>
              </a:pPr>
              <a:r>
                <a:rPr lang="en-US" sz="2400" b="1">
                  <a:solidFill>
                    <a:srgbClr val="000000"/>
                  </a:solidFill>
                  <a:latin typeface="Times New Roman" charset="0"/>
                </a:rPr>
                <a:t>20,000 Hz</a:t>
              </a:r>
            </a:p>
          </p:txBody>
        </p:sp>
        <p:sp>
          <p:nvSpPr>
            <p:cNvPr id="75786" name="Text Box 10"/>
            <p:cNvSpPr txBox="1">
              <a:spLocks noChangeArrowheads="1"/>
            </p:cNvSpPr>
            <p:nvPr/>
          </p:nvSpPr>
          <p:spPr bwMode="auto">
            <a:xfrm>
              <a:off x="4999" y="2464"/>
              <a:ext cx="713" cy="288"/>
            </a:xfrm>
            <a:prstGeom prst="rect">
              <a:avLst/>
            </a:prstGeom>
            <a:noFill/>
            <a:ln w="9525">
              <a:noFill/>
              <a:miter lim="800000"/>
              <a:headEnd/>
              <a:tailEnd/>
            </a:ln>
            <a:effectLst/>
          </p:spPr>
          <p:txBody>
            <a:bodyPr>
              <a:spAutoFit/>
            </a:bodyPr>
            <a:lstStyle/>
            <a:p>
              <a:pPr algn="ctr">
                <a:spcBef>
                  <a:spcPct val="50000"/>
                </a:spcBef>
              </a:pPr>
              <a:r>
                <a:rPr lang="en-US" sz="2400" b="1">
                  <a:solidFill>
                    <a:srgbClr val="000000"/>
                  </a:solidFill>
                  <a:latin typeface="Times New Roman" charset="0"/>
                </a:rPr>
                <a:t>20 Hz</a:t>
              </a:r>
            </a:p>
          </p:txBody>
        </p:sp>
        <p:grpSp>
          <p:nvGrpSpPr>
            <p:cNvPr id="3" name="Group 11"/>
            <p:cNvGrpSpPr>
              <a:grpSpLocks/>
            </p:cNvGrpSpPr>
            <p:nvPr/>
          </p:nvGrpSpPr>
          <p:grpSpPr bwMode="auto">
            <a:xfrm>
              <a:off x="384" y="2464"/>
              <a:ext cx="5040" cy="1280"/>
              <a:chOff x="384" y="2464"/>
              <a:chExt cx="5040" cy="1280"/>
            </a:xfrm>
          </p:grpSpPr>
          <p:grpSp>
            <p:nvGrpSpPr>
              <p:cNvPr id="4" name="Group 12"/>
              <p:cNvGrpSpPr>
                <a:grpSpLocks/>
              </p:cNvGrpSpPr>
              <p:nvPr/>
            </p:nvGrpSpPr>
            <p:grpSpPr bwMode="auto">
              <a:xfrm>
                <a:off x="384" y="2736"/>
                <a:ext cx="5040" cy="1008"/>
                <a:chOff x="384" y="2832"/>
                <a:chExt cx="5040" cy="1008"/>
              </a:xfrm>
            </p:grpSpPr>
            <p:sp>
              <p:nvSpPr>
                <p:cNvPr id="75789" name="AutoShape 13"/>
                <p:cNvSpPr>
                  <a:spLocks noChangeArrowheads="1"/>
                </p:cNvSpPr>
                <p:nvPr/>
              </p:nvSpPr>
              <p:spPr bwMode="auto">
                <a:xfrm rot="5400000">
                  <a:off x="2400" y="816"/>
                  <a:ext cx="1008" cy="50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9525">
                  <a:solidFill>
                    <a:schemeClr val="tx1"/>
                  </a:solidFill>
                  <a:miter lim="800000"/>
                  <a:headEnd/>
                  <a:tailEnd/>
                </a:ln>
                <a:effectLst/>
              </p:spPr>
              <p:txBody>
                <a:bodyPr wrap="none" anchor="ctr"/>
                <a:lstStyle/>
                <a:p>
                  <a:endParaRPr lang="en-US">
                    <a:solidFill>
                      <a:srgbClr val="000000"/>
                    </a:solidFill>
                  </a:endParaRPr>
                </a:p>
              </p:txBody>
            </p:sp>
            <p:sp>
              <p:nvSpPr>
                <p:cNvPr id="75790" name="Line 14"/>
                <p:cNvSpPr>
                  <a:spLocks noChangeShapeType="1"/>
                </p:cNvSpPr>
                <p:nvPr/>
              </p:nvSpPr>
              <p:spPr bwMode="auto">
                <a:xfrm>
                  <a:off x="2112" y="3000"/>
                  <a:ext cx="0" cy="672"/>
                </a:xfrm>
                <a:prstGeom prst="line">
                  <a:avLst/>
                </a:prstGeom>
                <a:noFill/>
                <a:ln w="9525">
                  <a:solidFill>
                    <a:schemeClr val="tx1"/>
                  </a:solidFill>
                  <a:round/>
                  <a:headEnd/>
                  <a:tailEnd/>
                </a:ln>
                <a:effectLst/>
              </p:spPr>
              <p:txBody>
                <a:bodyPr>
                  <a:spAutoFit/>
                </a:bodyPr>
                <a:lstStyle/>
                <a:p>
                  <a:endParaRPr lang="en-US">
                    <a:solidFill>
                      <a:srgbClr val="000000"/>
                    </a:solidFill>
                  </a:endParaRPr>
                </a:p>
              </p:txBody>
            </p:sp>
            <p:sp>
              <p:nvSpPr>
                <p:cNvPr id="75791" name="Line 15"/>
                <p:cNvSpPr>
                  <a:spLocks noChangeShapeType="1"/>
                </p:cNvSpPr>
                <p:nvPr/>
              </p:nvSpPr>
              <p:spPr bwMode="auto">
                <a:xfrm>
                  <a:off x="3840" y="2907"/>
                  <a:ext cx="0" cy="852"/>
                </a:xfrm>
                <a:prstGeom prst="line">
                  <a:avLst/>
                </a:prstGeom>
                <a:noFill/>
                <a:ln w="9525">
                  <a:solidFill>
                    <a:schemeClr val="tx1"/>
                  </a:solidFill>
                  <a:round/>
                  <a:headEnd/>
                  <a:tailEnd/>
                </a:ln>
                <a:effectLst/>
              </p:spPr>
              <p:txBody>
                <a:bodyPr>
                  <a:spAutoFit/>
                </a:bodyPr>
                <a:lstStyle/>
                <a:p>
                  <a:endParaRPr lang="en-US">
                    <a:solidFill>
                      <a:srgbClr val="000000"/>
                    </a:solidFill>
                  </a:endParaRPr>
                </a:p>
              </p:txBody>
            </p:sp>
          </p:grpSp>
          <p:sp>
            <p:nvSpPr>
              <p:cNvPr id="75792" name="Text Box 16"/>
              <p:cNvSpPr txBox="1">
                <a:spLocks noChangeArrowheads="1"/>
              </p:cNvSpPr>
              <p:nvPr/>
            </p:nvSpPr>
            <p:spPr bwMode="auto">
              <a:xfrm>
                <a:off x="1625" y="2464"/>
                <a:ext cx="967" cy="288"/>
              </a:xfrm>
              <a:prstGeom prst="rect">
                <a:avLst/>
              </a:prstGeom>
              <a:noFill/>
              <a:ln w="9525">
                <a:noFill/>
                <a:miter lim="800000"/>
                <a:headEnd/>
                <a:tailEnd/>
              </a:ln>
              <a:effectLst/>
            </p:spPr>
            <p:txBody>
              <a:bodyPr>
                <a:spAutoFit/>
              </a:bodyPr>
              <a:lstStyle/>
              <a:p>
                <a:pPr algn="ctr">
                  <a:spcBef>
                    <a:spcPct val="50000"/>
                  </a:spcBef>
                </a:pPr>
                <a:r>
                  <a:rPr lang="en-US" sz="2400" b="1">
                    <a:solidFill>
                      <a:srgbClr val="000000"/>
                    </a:solidFill>
                    <a:latin typeface="Times New Roman" charset="0"/>
                  </a:rPr>
                  <a:t>2,000 Hz</a:t>
                </a:r>
              </a:p>
            </p:txBody>
          </p:sp>
          <p:sp>
            <p:nvSpPr>
              <p:cNvPr id="75793" name="Text Box 17"/>
              <p:cNvSpPr txBox="1">
                <a:spLocks noChangeArrowheads="1"/>
              </p:cNvSpPr>
              <p:nvPr/>
            </p:nvSpPr>
            <p:spPr bwMode="auto">
              <a:xfrm>
                <a:off x="3296" y="2464"/>
                <a:ext cx="1120" cy="288"/>
              </a:xfrm>
              <a:prstGeom prst="rect">
                <a:avLst/>
              </a:prstGeom>
              <a:noFill/>
              <a:ln w="9525">
                <a:noFill/>
                <a:miter lim="800000"/>
                <a:headEnd/>
                <a:tailEnd/>
              </a:ln>
              <a:effectLst/>
            </p:spPr>
            <p:txBody>
              <a:bodyPr>
                <a:spAutoFit/>
              </a:bodyPr>
              <a:lstStyle/>
              <a:p>
                <a:pPr algn="ctr">
                  <a:spcBef>
                    <a:spcPct val="50000"/>
                  </a:spcBef>
                </a:pPr>
                <a:r>
                  <a:rPr lang="en-US" sz="2400" b="1">
                    <a:solidFill>
                      <a:srgbClr val="000000"/>
                    </a:solidFill>
                    <a:latin typeface="Times New Roman" charset="0"/>
                  </a:rPr>
                  <a:t>200 Hz</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5778"/>
                                        </p:tgtEl>
                                        <p:attrNameLst>
                                          <p:attrName>style.visibility</p:attrName>
                                        </p:attrNameLst>
                                      </p:cBhvr>
                                      <p:to>
                                        <p:strVal val="visible"/>
                                      </p:to>
                                    </p:set>
                                    <p:anim calcmode="lin" valueType="num">
                                      <p:cBhvr additive="base">
                                        <p:cTn id="7" dur="500" fill="hold"/>
                                        <p:tgtEl>
                                          <p:spTgt spid="75778"/>
                                        </p:tgtEl>
                                        <p:attrNameLst>
                                          <p:attrName>ppt_x</p:attrName>
                                        </p:attrNameLst>
                                      </p:cBhvr>
                                      <p:tavLst>
                                        <p:tav tm="0">
                                          <p:val>
                                            <p:strVal val="#ppt_x"/>
                                          </p:val>
                                        </p:tav>
                                        <p:tav tm="100000">
                                          <p:val>
                                            <p:strVal val="#ppt_x"/>
                                          </p:val>
                                        </p:tav>
                                      </p:tavLst>
                                    </p:anim>
                                    <p:anim calcmode="lin" valueType="num">
                                      <p:cBhvr additive="base">
                                        <p:cTn id="8" dur="500" fill="hold"/>
                                        <p:tgtEl>
                                          <p:spTgt spid="7577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75779">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499"/>
                                          </p:stCondLst>
                                        </p:cTn>
                                        <p:tgtEl>
                                          <p:spTgt spid="75779">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499"/>
                                          </p:stCondLst>
                                        </p:cTn>
                                        <p:tgtEl>
                                          <p:spTgt spid="757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autoUpdateAnimBg="0"/>
      <p:bldP spid="75779" grpId="0" build="p" autoUpdateAnimBg="0" advAuto="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1066800" y="228600"/>
            <a:ext cx="3048000" cy="762000"/>
          </a:xfrm>
        </p:spPr>
        <p:txBody>
          <a:bodyPr/>
          <a:lstStyle/>
          <a:p>
            <a:r>
              <a:rPr lang="en-US" sz="3200">
                <a:solidFill>
                  <a:schemeClr val="accent2"/>
                </a:solidFill>
              </a:rPr>
              <a:t>Tuning</a:t>
            </a:r>
          </a:p>
        </p:txBody>
      </p:sp>
      <p:sp>
        <p:nvSpPr>
          <p:cNvPr id="99331" name="Rectangle 3"/>
          <p:cNvSpPr>
            <a:spLocks noGrp="1" noChangeArrowheads="1"/>
          </p:cNvSpPr>
          <p:nvPr>
            <p:ph type="body" idx="1"/>
          </p:nvPr>
        </p:nvSpPr>
        <p:spPr>
          <a:xfrm>
            <a:off x="685800" y="914400"/>
            <a:ext cx="4114800" cy="5638800"/>
          </a:xfrm>
        </p:spPr>
        <p:txBody>
          <a:bodyPr/>
          <a:lstStyle/>
          <a:p>
            <a:pPr>
              <a:lnSpc>
                <a:spcPct val="90000"/>
              </a:lnSpc>
            </a:pPr>
            <a:r>
              <a:rPr lang="en-US" sz="2400"/>
              <a:t>Frequency response is usually plotted as a tuning curve – at how loud does a tone at a specific frequency have to be to excite an auditory nerve fiber</a:t>
            </a:r>
          </a:p>
          <a:p>
            <a:pPr>
              <a:lnSpc>
                <a:spcPct val="90000"/>
              </a:lnSpc>
            </a:pPr>
            <a:r>
              <a:rPr lang="en-US" sz="2400"/>
              <a:t>Auditory nerve fibers are narrowly tuned at high frequencies and broadly tuned at low frequencies</a:t>
            </a:r>
          </a:p>
          <a:p>
            <a:pPr>
              <a:lnSpc>
                <a:spcPct val="90000"/>
              </a:lnSpc>
            </a:pPr>
            <a:r>
              <a:rPr lang="en-US" sz="2400"/>
              <a:t>Tonotopic map in cochlea – high frequenies at base and frequency decreases as go to apex</a:t>
            </a:r>
          </a:p>
          <a:p>
            <a:pPr>
              <a:lnSpc>
                <a:spcPct val="90000"/>
              </a:lnSpc>
            </a:pPr>
            <a:r>
              <a:rPr lang="en-US" sz="2400"/>
              <a:t>Place theory of pitch perception</a:t>
            </a:r>
          </a:p>
        </p:txBody>
      </p:sp>
      <p:pic>
        <p:nvPicPr>
          <p:cNvPr id="99332" name="Picture 4" descr="Tuning curves"/>
          <p:cNvPicPr>
            <a:picLocks noChangeAspect="1" noChangeArrowheads="1"/>
          </p:cNvPicPr>
          <p:nvPr/>
        </p:nvPicPr>
        <p:blipFill>
          <a:blip r:embed="rId2" cstate="print"/>
          <a:srcRect/>
          <a:stretch>
            <a:fillRect/>
          </a:stretch>
        </p:blipFill>
        <p:spPr bwMode="auto">
          <a:xfrm>
            <a:off x="5029200" y="609600"/>
            <a:ext cx="3492500" cy="55721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9330"/>
                                        </p:tgtEl>
                                        <p:attrNameLst>
                                          <p:attrName>style.visibility</p:attrName>
                                        </p:attrNameLst>
                                      </p:cBhvr>
                                      <p:to>
                                        <p:strVal val="visible"/>
                                      </p:to>
                                    </p:set>
                                    <p:anim calcmode="lin" valueType="num">
                                      <p:cBhvr additive="base">
                                        <p:cTn id="7" dur="500" fill="hold"/>
                                        <p:tgtEl>
                                          <p:spTgt spid="99330"/>
                                        </p:tgtEl>
                                        <p:attrNameLst>
                                          <p:attrName>ppt_x</p:attrName>
                                        </p:attrNameLst>
                                      </p:cBhvr>
                                      <p:tavLst>
                                        <p:tav tm="0">
                                          <p:val>
                                            <p:strVal val="#ppt_x"/>
                                          </p:val>
                                        </p:tav>
                                        <p:tav tm="100000">
                                          <p:val>
                                            <p:strVal val="#ppt_x"/>
                                          </p:val>
                                        </p:tav>
                                      </p:tavLst>
                                    </p:anim>
                                    <p:anim calcmode="lin" valueType="num">
                                      <p:cBhvr additive="base">
                                        <p:cTn id="8" dur="500" fill="hold"/>
                                        <p:tgtEl>
                                          <p:spTgt spid="9933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99331">
                                            <p:txEl>
                                              <p:pRg st="0" end="0"/>
                                            </p:txEl>
                                          </p:spTgt>
                                        </p:tgtEl>
                                        <p:attrNameLst>
                                          <p:attrName>style.visibility</p:attrName>
                                        </p:attrNameLst>
                                      </p:cBhvr>
                                      <p:to>
                                        <p:strVal val="visible"/>
                                      </p:to>
                                    </p:set>
                                    <p:anim calcmode="lin" valueType="num">
                                      <p:cBhvr additive="base">
                                        <p:cTn id="12" dur="500" fill="hold"/>
                                        <p:tgtEl>
                                          <p:spTgt spid="9933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99331">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12" fill="hold" grpId="0" nodeType="afterEffect">
                                  <p:stCondLst>
                                    <p:cond delay="0"/>
                                  </p:stCondLst>
                                  <p:childTnLst>
                                    <p:set>
                                      <p:cBhvr>
                                        <p:cTn id="16" dur="1" fill="hold">
                                          <p:stCondLst>
                                            <p:cond delay="0"/>
                                          </p:stCondLst>
                                        </p:cTn>
                                        <p:tgtEl>
                                          <p:spTgt spid="99331">
                                            <p:txEl>
                                              <p:pRg st="1" end="1"/>
                                            </p:txEl>
                                          </p:spTgt>
                                        </p:tgtEl>
                                        <p:attrNameLst>
                                          <p:attrName>style.visibility</p:attrName>
                                        </p:attrNameLst>
                                      </p:cBhvr>
                                      <p:to>
                                        <p:strVal val="visible"/>
                                      </p:to>
                                    </p:set>
                                    <p:anim calcmode="lin" valueType="num">
                                      <p:cBhvr additive="base">
                                        <p:cTn id="17" dur="500" fill="hold"/>
                                        <p:tgtEl>
                                          <p:spTgt spid="99331">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99331">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12" fill="hold" grpId="0" nodeType="afterEffect">
                                  <p:stCondLst>
                                    <p:cond delay="0"/>
                                  </p:stCondLst>
                                  <p:childTnLst>
                                    <p:set>
                                      <p:cBhvr>
                                        <p:cTn id="21" dur="1" fill="hold">
                                          <p:stCondLst>
                                            <p:cond delay="0"/>
                                          </p:stCondLst>
                                        </p:cTn>
                                        <p:tgtEl>
                                          <p:spTgt spid="99331">
                                            <p:txEl>
                                              <p:pRg st="2" end="2"/>
                                            </p:txEl>
                                          </p:spTgt>
                                        </p:tgtEl>
                                        <p:attrNameLst>
                                          <p:attrName>style.visibility</p:attrName>
                                        </p:attrNameLst>
                                      </p:cBhvr>
                                      <p:to>
                                        <p:strVal val="visible"/>
                                      </p:to>
                                    </p:set>
                                    <p:anim calcmode="lin" valueType="num">
                                      <p:cBhvr additive="base">
                                        <p:cTn id="22" dur="500" fill="hold"/>
                                        <p:tgtEl>
                                          <p:spTgt spid="99331">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99331">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12" fill="hold" grpId="0" nodeType="afterEffect">
                                  <p:stCondLst>
                                    <p:cond delay="0"/>
                                  </p:stCondLst>
                                  <p:childTnLst>
                                    <p:set>
                                      <p:cBhvr>
                                        <p:cTn id="26" dur="1" fill="hold">
                                          <p:stCondLst>
                                            <p:cond delay="0"/>
                                          </p:stCondLst>
                                        </p:cTn>
                                        <p:tgtEl>
                                          <p:spTgt spid="99331">
                                            <p:txEl>
                                              <p:pRg st="3" end="3"/>
                                            </p:txEl>
                                          </p:spTgt>
                                        </p:tgtEl>
                                        <p:attrNameLst>
                                          <p:attrName>style.visibility</p:attrName>
                                        </p:attrNameLst>
                                      </p:cBhvr>
                                      <p:to>
                                        <p:strVal val="visible"/>
                                      </p:to>
                                    </p:set>
                                    <p:anim calcmode="lin" valueType="num">
                                      <p:cBhvr additive="base">
                                        <p:cTn id="27" dur="500" fill="hold"/>
                                        <p:tgtEl>
                                          <p:spTgt spid="99331">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99331">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6" fill="hold" nodeType="afterEffect">
                                  <p:stCondLst>
                                    <p:cond delay="0"/>
                                  </p:stCondLst>
                                  <p:childTnLst>
                                    <p:set>
                                      <p:cBhvr>
                                        <p:cTn id="31" dur="1" fill="hold">
                                          <p:stCondLst>
                                            <p:cond delay="0"/>
                                          </p:stCondLst>
                                        </p:cTn>
                                        <p:tgtEl>
                                          <p:spTgt spid="99332"/>
                                        </p:tgtEl>
                                        <p:attrNameLst>
                                          <p:attrName>style.visibility</p:attrName>
                                        </p:attrNameLst>
                                      </p:cBhvr>
                                      <p:to>
                                        <p:strVal val="visible"/>
                                      </p:to>
                                    </p:set>
                                    <p:anim calcmode="lin" valueType="num">
                                      <p:cBhvr additive="base">
                                        <p:cTn id="32" dur="500" fill="hold"/>
                                        <p:tgtEl>
                                          <p:spTgt spid="99332"/>
                                        </p:tgtEl>
                                        <p:attrNameLst>
                                          <p:attrName>ppt_x</p:attrName>
                                        </p:attrNameLst>
                                      </p:cBhvr>
                                      <p:tavLst>
                                        <p:tav tm="0">
                                          <p:val>
                                            <p:strVal val="1+#ppt_w/2"/>
                                          </p:val>
                                        </p:tav>
                                        <p:tav tm="100000">
                                          <p:val>
                                            <p:strVal val="#ppt_x"/>
                                          </p:val>
                                        </p:tav>
                                      </p:tavLst>
                                    </p:anim>
                                    <p:anim calcmode="lin" valueType="num">
                                      <p:cBhvr additive="base">
                                        <p:cTn id="33" dur="500" fill="hold"/>
                                        <p:tgtEl>
                                          <p:spTgt spid="993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autoUpdateAnimBg="0"/>
      <p:bldP spid="99331" grpId="0" build="p" autoUpdateAnimBg="0" advAuto="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685800" y="457200"/>
            <a:ext cx="7772400" cy="533400"/>
          </a:xfrm>
        </p:spPr>
        <p:txBody>
          <a:bodyPr/>
          <a:lstStyle/>
          <a:p>
            <a:r>
              <a:rPr lang="en-US" sz="3200">
                <a:solidFill>
                  <a:schemeClr val="accent2"/>
                </a:solidFill>
              </a:rPr>
              <a:t>Volley Theory of  Pitch Perception</a:t>
            </a:r>
          </a:p>
        </p:txBody>
      </p:sp>
      <p:pic>
        <p:nvPicPr>
          <p:cNvPr id="100355" name="Picture 3" descr="volley theory"/>
          <p:cNvPicPr>
            <a:picLocks noChangeAspect="1" noChangeArrowheads="1"/>
          </p:cNvPicPr>
          <p:nvPr/>
        </p:nvPicPr>
        <p:blipFill>
          <a:blip r:embed="rId2" cstate="print"/>
          <a:srcRect/>
          <a:stretch>
            <a:fillRect/>
          </a:stretch>
        </p:blipFill>
        <p:spPr bwMode="auto">
          <a:xfrm>
            <a:off x="228600" y="2209800"/>
            <a:ext cx="8229600" cy="4225925"/>
          </a:xfrm>
          <a:prstGeom prst="rect">
            <a:avLst/>
          </a:prstGeom>
          <a:noFill/>
        </p:spPr>
      </p:pic>
      <p:sp>
        <p:nvSpPr>
          <p:cNvPr id="100356" name="Rectangle 4"/>
          <p:cNvSpPr>
            <a:spLocks noGrp="1" noChangeArrowheads="1"/>
          </p:cNvSpPr>
          <p:nvPr>
            <p:ph type="body" sz="half" idx="2"/>
          </p:nvPr>
        </p:nvSpPr>
        <p:spPr>
          <a:xfrm>
            <a:off x="533400" y="1371600"/>
            <a:ext cx="7848600" cy="1447800"/>
          </a:xfrm>
        </p:spPr>
        <p:txBody>
          <a:bodyPr/>
          <a:lstStyle/>
          <a:p>
            <a:pPr>
              <a:lnSpc>
                <a:spcPct val="90000"/>
              </a:lnSpc>
            </a:pPr>
            <a:endParaRPr lang="en-US" sz="2800"/>
          </a:p>
          <a:p>
            <a:endParaRPr lang="en-US" sz="2800"/>
          </a:p>
        </p:txBody>
      </p:sp>
      <p:sp>
        <p:nvSpPr>
          <p:cNvPr id="100357" name="Rectangle 5"/>
          <p:cNvSpPr>
            <a:spLocks noChangeArrowheads="1"/>
          </p:cNvSpPr>
          <p:nvPr/>
        </p:nvSpPr>
        <p:spPr bwMode="auto">
          <a:xfrm>
            <a:off x="457200" y="1295400"/>
            <a:ext cx="8305800" cy="1373188"/>
          </a:xfrm>
          <a:prstGeom prst="rect">
            <a:avLst/>
          </a:prstGeom>
          <a:noFill/>
          <a:ln w="9525">
            <a:noFill/>
            <a:miter lim="800000"/>
            <a:headEnd/>
            <a:tailEnd/>
          </a:ln>
          <a:effectLst/>
        </p:spPr>
        <p:txBody>
          <a:bodyPr>
            <a:spAutoFit/>
          </a:bodyPr>
          <a:lstStyle/>
          <a:p>
            <a:pPr>
              <a:spcBef>
                <a:spcPct val="20000"/>
              </a:spcBef>
            </a:pPr>
            <a:r>
              <a:rPr lang="en-US" sz="2800">
                <a:latin typeface="Times New Roman" charset="0"/>
              </a:rPr>
              <a:t>The number of action potentials every second along with the time interval between action potentials determines the frequency (pitch) of the sound we are listening 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0354"/>
                                        </p:tgtEl>
                                        <p:attrNameLst>
                                          <p:attrName>style.visibility</p:attrName>
                                        </p:attrNameLst>
                                      </p:cBhvr>
                                      <p:to>
                                        <p:strVal val="visible"/>
                                      </p:to>
                                    </p:set>
                                    <p:anim calcmode="lin" valueType="num">
                                      <p:cBhvr additive="base">
                                        <p:cTn id="7" dur="500" fill="hold"/>
                                        <p:tgtEl>
                                          <p:spTgt spid="100354"/>
                                        </p:tgtEl>
                                        <p:attrNameLst>
                                          <p:attrName>ppt_x</p:attrName>
                                        </p:attrNameLst>
                                      </p:cBhvr>
                                      <p:tavLst>
                                        <p:tav tm="0">
                                          <p:val>
                                            <p:strVal val="#ppt_x"/>
                                          </p:val>
                                        </p:tav>
                                        <p:tav tm="100000">
                                          <p:val>
                                            <p:strVal val="#ppt_x"/>
                                          </p:val>
                                        </p:tav>
                                      </p:tavLst>
                                    </p:anim>
                                    <p:anim calcmode="lin" valueType="num">
                                      <p:cBhvr additive="base">
                                        <p:cTn id="8" dur="500" fill="hold"/>
                                        <p:tgtEl>
                                          <p:spTgt spid="100354"/>
                                        </p:tgtEl>
                                        <p:attrNameLst>
                                          <p:attrName>ppt_y</p:attrName>
                                        </p:attrNameLst>
                                      </p:cBhvr>
                                      <p:tavLst>
                                        <p:tav tm="0">
                                          <p:val>
                                            <p:strVal val="0-#ppt_h/2"/>
                                          </p:val>
                                        </p:tav>
                                        <p:tav tm="100000">
                                          <p:val>
                                            <p:strVal val="#ppt_y"/>
                                          </p:val>
                                        </p:tav>
                                      </p:tavLst>
                                    </p:anim>
                                  </p:childTnLst>
                                  <p:subTnLst>
                                    <p:cmd type="evt" cmd="onstopaudio">
                                      <p:cBhvr>
                                        <p:cTn display="0" masterRel="sameClick">
                                          <p:stCondLst>
                                            <p:cond evt="begin" delay="0">
                                              <p:tn val="5"/>
                                            </p:cond>
                                          </p:stCondLst>
                                        </p:cTn>
                                        <p:tgtEl>
                                          <p:sldTgt/>
                                        </p:tgtEl>
                                      </p:cBhvr>
                                    </p:cmd>
                                  </p:sub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00355"/>
                                        </p:tgtEl>
                                        <p:attrNameLst>
                                          <p:attrName>style.visibility</p:attrName>
                                        </p:attrNameLst>
                                      </p:cBhvr>
                                      <p:to>
                                        <p:strVal val="visible"/>
                                      </p:to>
                                    </p:set>
                                    <p:animEffect transition="in" filter="dissolve">
                                      <p:cBhvr>
                                        <p:cTn id="12" dur="500"/>
                                        <p:tgtEl>
                                          <p:spTgt spid="100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685800" y="381000"/>
            <a:ext cx="7772400" cy="609600"/>
          </a:xfrm>
        </p:spPr>
        <p:txBody>
          <a:bodyPr/>
          <a:lstStyle/>
          <a:p>
            <a:r>
              <a:rPr lang="en-US" sz="3200">
                <a:solidFill>
                  <a:srgbClr val="3366FF"/>
                </a:solidFill>
              </a:rPr>
              <a:t>Virtual Pitch</a:t>
            </a:r>
          </a:p>
        </p:txBody>
      </p:sp>
      <p:sp>
        <p:nvSpPr>
          <p:cNvPr id="114691" name="Rectangle 3"/>
          <p:cNvSpPr>
            <a:spLocks noGrp="1" noChangeArrowheads="1"/>
          </p:cNvSpPr>
          <p:nvPr>
            <p:ph type="body" sz="half" idx="1"/>
          </p:nvPr>
        </p:nvSpPr>
        <p:spPr>
          <a:xfrm>
            <a:off x="533400" y="1219200"/>
            <a:ext cx="8077200" cy="4953000"/>
          </a:xfrm>
        </p:spPr>
        <p:txBody>
          <a:bodyPr/>
          <a:lstStyle/>
          <a:p>
            <a:r>
              <a:rPr lang="en-US" sz="2800"/>
              <a:t>Pitch of the missing fundamental</a:t>
            </a:r>
          </a:p>
          <a:p>
            <a:pPr lvl="1">
              <a:spcBef>
                <a:spcPct val="50000"/>
              </a:spcBef>
              <a:buFontTx/>
              <a:buNone/>
            </a:pPr>
            <a:r>
              <a:rPr lang="en-US" sz="2400"/>
              <a:t>1400	1400		1400		1400</a:t>
            </a:r>
          </a:p>
          <a:p>
            <a:pPr lvl="1">
              <a:spcBef>
                <a:spcPct val="50000"/>
              </a:spcBef>
              <a:buFontTx/>
              <a:buNone/>
            </a:pPr>
            <a:r>
              <a:rPr lang="en-US" sz="2400"/>
              <a:t>1200	1200		1200		1200</a:t>
            </a:r>
          </a:p>
          <a:p>
            <a:pPr lvl="1">
              <a:spcBef>
                <a:spcPct val="50000"/>
              </a:spcBef>
              <a:buFontTx/>
              <a:buNone/>
            </a:pPr>
            <a:r>
              <a:rPr lang="en-US" sz="2400"/>
              <a:t>1000	1000		1000		1000</a:t>
            </a:r>
          </a:p>
          <a:p>
            <a:pPr lvl="1">
              <a:spcBef>
                <a:spcPct val="50000"/>
              </a:spcBef>
              <a:buFontTx/>
              <a:buNone/>
            </a:pPr>
            <a:r>
              <a:rPr lang="en-US" sz="2400"/>
              <a:t>  800 	  800		  800		  800</a:t>
            </a:r>
          </a:p>
          <a:p>
            <a:pPr lvl="1">
              <a:spcBef>
                <a:spcPct val="50000"/>
              </a:spcBef>
              <a:buFontTx/>
              <a:buNone/>
            </a:pPr>
            <a:r>
              <a:rPr lang="en-US" sz="2400"/>
              <a:t>  600	  600		  600</a:t>
            </a:r>
          </a:p>
          <a:p>
            <a:pPr lvl="1">
              <a:spcBef>
                <a:spcPct val="50000"/>
              </a:spcBef>
              <a:buFontTx/>
              <a:buNone/>
            </a:pPr>
            <a:r>
              <a:rPr lang="en-US" sz="2400"/>
              <a:t>  400	  400</a:t>
            </a:r>
          </a:p>
          <a:p>
            <a:pPr lvl="1">
              <a:spcBef>
                <a:spcPct val="50000"/>
              </a:spcBef>
              <a:buFontTx/>
              <a:buNone/>
            </a:pPr>
            <a:r>
              <a:rPr lang="en-US" sz="2400"/>
              <a:t>  200</a:t>
            </a:r>
            <a:endParaRPr lang="en-US" sz="2000"/>
          </a:p>
          <a:p>
            <a:pPr>
              <a:buFontTx/>
              <a:buNone/>
            </a:pPr>
            <a:endParaRPr lang="en-US" sz="2400"/>
          </a:p>
        </p:txBody>
      </p:sp>
      <p:sp>
        <p:nvSpPr>
          <p:cNvPr id="114692" name="Text Box 4"/>
          <p:cNvSpPr txBox="1">
            <a:spLocks noChangeArrowheads="1"/>
          </p:cNvSpPr>
          <p:nvPr/>
        </p:nvSpPr>
        <p:spPr bwMode="auto">
          <a:xfrm>
            <a:off x="517525" y="1108075"/>
            <a:ext cx="8245475" cy="457200"/>
          </a:xfrm>
          <a:prstGeom prst="rect">
            <a:avLst/>
          </a:prstGeom>
          <a:noFill/>
          <a:ln w="9525">
            <a:noFill/>
            <a:miter lim="800000"/>
            <a:headEnd/>
            <a:tailEnd/>
          </a:ln>
          <a:effectLst/>
        </p:spPr>
        <p:txBody>
          <a:bodyPr>
            <a:spAutoFit/>
          </a:bodyPr>
          <a:lstStyle/>
          <a:p>
            <a:endParaRPr lang="en-US" sz="2400">
              <a:latin typeface="Times New Roman" charset="0"/>
            </a:endParaRPr>
          </a:p>
        </p:txBody>
      </p:sp>
      <p:pic>
        <p:nvPicPr>
          <p:cNvPr id="114693" name="Picture 5">
            <a:hlinkClick r:id="" action="ppaction://media"/>
          </p:cNvPr>
          <p:cNvPicPr>
            <a:picLocks noGrp="1" noRot="1" noChangeAspect="1" noChangeArrowheads="1"/>
          </p:cNvPicPr>
          <p:nvPr>
            <p:ph type="media" sz="half" idx="2"/>
            <a:wavAudioFile r:embed="rId1" name="ASA Demo 20.wav"/>
          </p:nvPr>
        </p:nvPicPr>
        <p:blipFill>
          <a:blip r:embed="rId4" cstate="print"/>
          <a:srcRect/>
          <a:stretch>
            <a:fillRect/>
          </a:stretch>
        </p:blipFill>
        <p:spPr>
          <a:xfrm>
            <a:off x="6172200" y="1371600"/>
            <a:ext cx="304800" cy="304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14690"/>
                                        </p:tgtEl>
                                        <p:attrNameLst>
                                          <p:attrName>style.visibility</p:attrName>
                                        </p:attrNameLst>
                                      </p:cBhvr>
                                      <p:to>
                                        <p:strVal val="visible"/>
                                      </p:to>
                                    </p:set>
                                    <p:anim calcmode="lin" valueType="num">
                                      <p:cBhvr additive="base">
                                        <p:cTn id="7" dur="500" fill="hold"/>
                                        <p:tgtEl>
                                          <p:spTgt spid="114690"/>
                                        </p:tgtEl>
                                        <p:attrNameLst>
                                          <p:attrName>ppt_x</p:attrName>
                                        </p:attrNameLst>
                                      </p:cBhvr>
                                      <p:tavLst>
                                        <p:tav tm="0">
                                          <p:val>
                                            <p:strVal val="#ppt_x"/>
                                          </p:val>
                                        </p:tav>
                                        <p:tav tm="100000">
                                          <p:val>
                                            <p:strVal val="#ppt_x"/>
                                          </p:val>
                                        </p:tav>
                                      </p:tavLst>
                                    </p:anim>
                                    <p:anim calcmode="lin" valueType="num">
                                      <p:cBhvr additive="base">
                                        <p:cTn id="8" dur="500" fill="hold"/>
                                        <p:tgtEl>
                                          <p:spTgt spid="11469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1469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5813" fill="hold"/>
                                        <p:tgtEl>
                                          <p:spTgt spid="114693"/>
                                        </p:tgtEl>
                                      </p:cBhvr>
                                    </p:cmd>
                                  </p:childTnLst>
                                </p:cTn>
                              </p:par>
                            </p:childTnLst>
                          </p:cTn>
                        </p:par>
                      </p:childTnLst>
                    </p:cTn>
                  </p:par>
                </p:childTnLst>
              </p:cTn>
              <p:nextCondLst>
                <p:cond evt="onClick" delay="0">
                  <p:tgtEl>
                    <p:spTgt spid="114693"/>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114693"/>
                </p:tgtEl>
              </p:cMediaNode>
            </p:audio>
          </p:childTnLst>
        </p:cTn>
      </p:par>
    </p:tnLst>
    <p:bldLst>
      <p:bldP spid="11469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609600"/>
            <a:ext cx="7772400" cy="762000"/>
          </a:xfrm>
        </p:spPr>
        <p:txBody>
          <a:bodyPr/>
          <a:lstStyle/>
          <a:p>
            <a:r>
              <a:rPr lang="en-US" sz="3600">
                <a:solidFill>
                  <a:schemeClr val="accent2"/>
                </a:solidFill>
              </a:rPr>
              <a:t>Pitch of a Complex Sound</a:t>
            </a:r>
          </a:p>
        </p:txBody>
      </p:sp>
      <p:sp>
        <p:nvSpPr>
          <p:cNvPr id="118787" name="Text Box 3"/>
          <p:cNvSpPr txBox="1">
            <a:spLocks noChangeArrowheads="1"/>
          </p:cNvSpPr>
          <p:nvPr/>
        </p:nvSpPr>
        <p:spPr bwMode="auto">
          <a:xfrm>
            <a:off x="6705600" y="1447800"/>
            <a:ext cx="1828800" cy="4510088"/>
          </a:xfrm>
          <a:prstGeom prst="rect">
            <a:avLst/>
          </a:prstGeom>
          <a:noFill/>
          <a:ln w="9525">
            <a:noFill/>
            <a:miter lim="800000"/>
            <a:headEnd/>
            <a:tailEnd/>
          </a:ln>
          <a:effectLst/>
        </p:spPr>
        <p:txBody>
          <a:bodyPr>
            <a:spAutoFit/>
          </a:bodyPr>
          <a:lstStyle/>
          <a:p>
            <a:pPr>
              <a:lnSpc>
                <a:spcPct val="130000"/>
              </a:lnSpc>
              <a:spcBef>
                <a:spcPct val="50000"/>
              </a:spcBef>
            </a:pPr>
            <a:r>
              <a:rPr lang="en-US" sz="2400">
                <a:latin typeface="Times New Roman" charset="0"/>
              </a:rPr>
              <a:t>1000 Hz</a:t>
            </a:r>
          </a:p>
          <a:p>
            <a:pPr>
              <a:lnSpc>
                <a:spcPct val="130000"/>
              </a:lnSpc>
              <a:spcBef>
                <a:spcPct val="50000"/>
              </a:spcBef>
            </a:pPr>
            <a:r>
              <a:rPr lang="en-US" sz="2400">
                <a:latin typeface="Times New Roman" charset="0"/>
              </a:rPr>
              <a:t>1200 Hz</a:t>
            </a:r>
          </a:p>
          <a:p>
            <a:pPr>
              <a:lnSpc>
                <a:spcPct val="130000"/>
              </a:lnSpc>
              <a:spcBef>
                <a:spcPct val="50000"/>
              </a:spcBef>
            </a:pPr>
            <a:r>
              <a:rPr lang="en-US" sz="2400">
                <a:latin typeface="Times New Roman" charset="0"/>
              </a:rPr>
              <a:t>1400 Hz</a:t>
            </a:r>
          </a:p>
          <a:p>
            <a:pPr>
              <a:lnSpc>
                <a:spcPct val="130000"/>
              </a:lnSpc>
              <a:spcBef>
                <a:spcPct val="50000"/>
              </a:spcBef>
            </a:pPr>
            <a:r>
              <a:rPr lang="en-US" sz="2400">
                <a:latin typeface="Times New Roman" charset="0"/>
              </a:rPr>
              <a:t>1600 Hz</a:t>
            </a:r>
          </a:p>
          <a:p>
            <a:pPr>
              <a:lnSpc>
                <a:spcPct val="130000"/>
              </a:lnSpc>
              <a:spcBef>
                <a:spcPct val="50000"/>
              </a:spcBef>
            </a:pPr>
            <a:r>
              <a:rPr lang="en-US" sz="2400">
                <a:latin typeface="Times New Roman" charset="0"/>
              </a:rPr>
              <a:t>1800 Hz</a:t>
            </a:r>
          </a:p>
          <a:p>
            <a:pPr>
              <a:lnSpc>
                <a:spcPct val="130000"/>
              </a:lnSpc>
              <a:spcBef>
                <a:spcPct val="50000"/>
              </a:spcBef>
            </a:pPr>
            <a:r>
              <a:rPr lang="en-US" sz="2400">
                <a:latin typeface="Times New Roman" charset="0"/>
              </a:rPr>
              <a:t>2000 Hz</a:t>
            </a:r>
          </a:p>
          <a:p>
            <a:pPr>
              <a:lnSpc>
                <a:spcPct val="130000"/>
              </a:lnSpc>
              <a:spcBef>
                <a:spcPct val="50000"/>
              </a:spcBef>
            </a:pPr>
            <a:r>
              <a:rPr lang="en-US" sz="2400">
                <a:latin typeface="Times New Roman" charset="0"/>
              </a:rPr>
              <a:t>200 Hz</a:t>
            </a:r>
          </a:p>
        </p:txBody>
      </p:sp>
      <p:grpSp>
        <p:nvGrpSpPr>
          <p:cNvPr id="118788" name="Group 4"/>
          <p:cNvGrpSpPr>
            <a:grpSpLocks/>
          </p:cNvGrpSpPr>
          <p:nvPr/>
        </p:nvGrpSpPr>
        <p:grpSpPr bwMode="auto">
          <a:xfrm>
            <a:off x="457200" y="1524000"/>
            <a:ext cx="6032500" cy="4495800"/>
            <a:chOff x="288" y="960"/>
            <a:chExt cx="3800" cy="2832"/>
          </a:xfrm>
        </p:grpSpPr>
        <p:grpSp>
          <p:nvGrpSpPr>
            <p:cNvPr id="118789" name="Group 5"/>
            <p:cNvGrpSpPr>
              <a:grpSpLocks/>
            </p:cNvGrpSpPr>
            <p:nvPr/>
          </p:nvGrpSpPr>
          <p:grpSpPr bwMode="auto">
            <a:xfrm>
              <a:off x="288" y="3072"/>
              <a:ext cx="3792" cy="288"/>
              <a:chOff x="1536" y="3459"/>
              <a:chExt cx="3792" cy="288"/>
            </a:xfrm>
          </p:grpSpPr>
          <p:sp>
            <p:nvSpPr>
              <p:cNvPr id="118790" name="Line 6"/>
              <p:cNvSpPr>
                <a:spLocks noChangeShapeType="1"/>
              </p:cNvSpPr>
              <p:nvPr/>
            </p:nvSpPr>
            <p:spPr bwMode="auto">
              <a:xfrm>
                <a:off x="1536" y="3696"/>
                <a:ext cx="3792" cy="0"/>
              </a:xfrm>
              <a:prstGeom prst="line">
                <a:avLst/>
              </a:prstGeom>
              <a:noFill/>
              <a:ln w="9525">
                <a:solidFill>
                  <a:schemeClr val="tx1"/>
                </a:solidFill>
                <a:round/>
                <a:headEnd/>
                <a:tailEnd/>
              </a:ln>
              <a:effectLst/>
            </p:spPr>
            <p:txBody>
              <a:bodyPr/>
              <a:lstStyle/>
              <a:p>
                <a:endParaRPr lang="en-US"/>
              </a:p>
            </p:txBody>
          </p:sp>
          <p:grpSp>
            <p:nvGrpSpPr>
              <p:cNvPr id="118791" name="Group 7"/>
              <p:cNvGrpSpPr>
                <a:grpSpLocks/>
              </p:cNvGrpSpPr>
              <p:nvPr/>
            </p:nvGrpSpPr>
            <p:grpSpPr bwMode="auto">
              <a:xfrm>
                <a:off x="1632" y="3459"/>
                <a:ext cx="3462" cy="288"/>
                <a:chOff x="1632" y="3459"/>
                <a:chExt cx="3462" cy="288"/>
              </a:xfrm>
            </p:grpSpPr>
            <p:sp>
              <p:nvSpPr>
                <p:cNvPr id="118792" name="Line 8"/>
                <p:cNvSpPr>
                  <a:spLocks noChangeShapeType="1"/>
                </p:cNvSpPr>
                <p:nvPr/>
              </p:nvSpPr>
              <p:spPr bwMode="auto">
                <a:xfrm>
                  <a:off x="1632" y="3459"/>
                  <a:ext cx="0" cy="288"/>
                </a:xfrm>
                <a:prstGeom prst="line">
                  <a:avLst/>
                </a:prstGeom>
                <a:noFill/>
                <a:ln w="9525">
                  <a:solidFill>
                    <a:schemeClr val="tx1"/>
                  </a:solidFill>
                  <a:round/>
                  <a:headEnd/>
                  <a:tailEnd/>
                </a:ln>
                <a:effectLst/>
              </p:spPr>
              <p:txBody>
                <a:bodyPr/>
                <a:lstStyle/>
                <a:p>
                  <a:endParaRPr lang="en-US"/>
                </a:p>
              </p:txBody>
            </p:sp>
            <p:sp>
              <p:nvSpPr>
                <p:cNvPr id="118793" name="Line 9"/>
                <p:cNvSpPr>
                  <a:spLocks noChangeShapeType="1"/>
                </p:cNvSpPr>
                <p:nvPr/>
              </p:nvSpPr>
              <p:spPr bwMode="auto">
                <a:xfrm>
                  <a:off x="1953" y="3459"/>
                  <a:ext cx="0" cy="288"/>
                </a:xfrm>
                <a:prstGeom prst="line">
                  <a:avLst/>
                </a:prstGeom>
                <a:noFill/>
                <a:ln w="9525">
                  <a:solidFill>
                    <a:schemeClr val="tx1"/>
                  </a:solidFill>
                  <a:round/>
                  <a:headEnd/>
                  <a:tailEnd/>
                </a:ln>
                <a:effectLst/>
              </p:spPr>
              <p:txBody>
                <a:bodyPr/>
                <a:lstStyle/>
                <a:p>
                  <a:endParaRPr lang="en-US"/>
                </a:p>
              </p:txBody>
            </p:sp>
            <p:sp>
              <p:nvSpPr>
                <p:cNvPr id="118794" name="Line 10"/>
                <p:cNvSpPr>
                  <a:spLocks noChangeShapeType="1"/>
                </p:cNvSpPr>
                <p:nvPr/>
              </p:nvSpPr>
              <p:spPr bwMode="auto">
                <a:xfrm>
                  <a:off x="2244" y="3459"/>
                  <a:ext cx="0" cy="288"/>
                </a:xfrm>
                <a:prstGeom prst="line">
                  <a:avLst/>
                </a:prstGeom>
                <a:noFill/>
                <a:ln w="9525">
                  <a:solidFill>
                    <a:schemeClr val="tx1"/>
                  </a:solidFill>
                  <a:round/>
                  <a:headEnd/>
                  <a:tailEnd/>
                </a:ln>
                <a:effectLst/>
              </p:spPr>
              <p:txBody>
                <a:bodyPr/>
                <a:lstStyle/>
                <a:p>
                  <a:endParaRPr lang="en-US"/>
                </a:p>
              </p:txBody>
            </p:sp>
            <p:sp>
              <p:nvSpPr>
                <p:cNvPr id="118795" name="Line 11"/>
                <p:cNvSpPr>
                  <a:spLocks noChangeShapeType="1"/>
                </p:cNvSpPr>
                <p:nvPr/>
              </p:nvSpPr>
              <p:spPr bwMode="auto">
                <a:xfrm>
                  <a:off x="2565" y="3459"/>
                  <a:ext cx="0" cy="288"/>
                </a:xfrm>
                <a:prstGeom prst="line">
                  <a:avLst/>
                </a:prstGeom>
                <a:noFill/>
                <a:ln w="9525">
                  <a:solidFill>
                    <a:schemeClr val="tx1"/>
                  </a:solidFill>
                  <a:round/>
                  <a:headEnd/>
                  <a:tailEnd/>
                </a:ln>
                <a:effectLst/>
              </p:spPr>
              <p:txBody>
                <a:bodyPr/>
                <a:lstStyle/>
                <a:p>
                  <a:endParaRPr lang="en-US"/>
                </a:p>
              </p:txBody>
            </p:sp>
            <p:sp>
              <p:nvSpPr>
                <p:cNvPr id="118796" name="Line 12"/>
                <p:cNvSpPr>
                  <a:spLocks noChangeShapeType="1"/>
                </p:cNvSpPr>
                <p:nvPr/>
              </p:nvSpPr>
              <p:spPr bwMode="auto">
                <a:xfrm>
                  <a:off x="2889" y="3459"/>
                  <a:ext cx="0" cy="288"/>
                </a:xfrm>
                <a:prstGeom prst="line">
                  <a:avLst/>
                </a:prstGeom>
                <a:noFill/>
                <a:ln w="9525">
                  <a:solidFill>
                    <a:schemeClr val="tx1"/>
                  </a:solidFill>
                  <a:round/>
                  <a:headEnd/>
                  <a:tailEnd/>
                </a:ln>
                <a:effectLst/>
              </p:spPr>
              <p:txBody>
                <a:bodyPr/>
                <a:lstStyle/>
                <a:p>
                  <a:endParaRPr lang="en-US"/>
                </a:p>
              </p:txBody>
            </p:sp>
            <p:sp>
              <p:nvSpPr>
                <p:cNvPr id="118797" name="Line 13"/>
                <p:cNvSpPr>
                  <a:spLocks noChangeShapeType="1"/>
                </p:cNvSpPr>
                <p:nvPr/>
              </p:nvSpPr>
              <p:spPr bwMode="auto">
                <a:xfrm>
                  <a:off x="3207" y="3459"/>
                  <a:ext cx="0" cy="288"/>
                </a:xfrm>
                <a:prstGeom prst="line">
                  <a:avLst/>
                </a:prstGeom>
                <a:noFill/>
                <a:ln w="9525">
                  <a:solidFill>
                    <a:schemeClr val="tx1"/>
                  </a:solidFill>
                  <a:round/>
                  <a:headEnd/>
                  <a:tailEnd/>
                </a:ln>
                <a:effectLst/>
              </p:spPr>
              <p:txBody>
                <a:bodyPr/>
                <a:lstStyle/>
                <a:p>
                  <a:endParaRPr lang="en-US"/>
                </a:p>
              </p:txBody>
            </p:sp>
            <p:sp>
              <p:nvSpPr>
                <p:cNvPr id="118798" name="Line 14"/>
                <p:cNvSpPr>
                  <a:spLocks noChangeShapeType="1"/>
                </p:cNvSpPr>
                <p:nvPr/>
              </p:nvSpPr>
              <p:spPr bwMode="auto">
                <a:xfrm>
                  <a:off x="3519" y="3459"/>
                  <a:ext cx="0" cy="288"/>
                </a:xfrm>
                <a:prstGeom prst="line">
                  <a:avLst/>
                </a:prstGeom>
                <a:noFill/>
                <a:ln w="9525">
                  <a:solidFill>
                    <a:schemeClr val="tx1"/>
                  </a:solidFill>
                  <a:round/>
                  <a:headEnd/>
                  <a:tailEnd/>
                </a:ln>
                <a:effectLst/>
              </p:spPr>
              <p:txBody>
                <a:bodyPr/>
                <a:lstStyle/>
                <a:p>
                  <a:endParaRPr lang="en-US"/>
                </a:p>
              </p:txBody>
            </p:sp>
            <p:sp>
              <p:nvSpPr>
                <p:cNvPr id="118799" name="Line 15"/>
                <p:cNvSpPr>
                  <a:spLocks noChangeShapeType="1"/>
                </p:cNvSpPr>
                <p:nvPr/>
              </p:nvSpPr>
              <p:spPr bwMode="auto">
                <a:xfrm>
                  <a:off x="3825" y="3459"/>
                  <a:ext cx="0" cy="288"/>
                </a:xfrm>
                <a:prstGeom prst="line">
                  <a:avLst/>
                </a:prstGeom>
                <a:noFill/>
                <a:ln w="9525">
                  <a:solidFill>
                    <a:schemeClr val="tx1"/>
                  </a:solidFill>
                  <a:round/>
                  <a:headEnd/>
                  <a:tailEnd/>
                </a:ln>
                <a:effectLst/>
              </p:spPr>
              <p:txBody>
                <a:bodyPr/>
                <a:lstStyle/>
                <a:p>
                  <a:endParaRPr lang="en-US"/>
                </a:p>
              </p:txBody>
            </p:sp>
            <p:sp>
              <p:nvSpPr>
                <p:cNvPr id="118800" name="Line 16"/>
                <p:cNvSpPr>
                  <a:spLocks noChangeShapeType="1"/>
                </p:cNvSpPr>
                <p:nvPr/>
              </p:nvSpPr>
              <p:spPr bwMode="auto">
                <a:xfrm>
                  <a:off x="4152" y="3459"/>
                  <a:ext cx="0" cy="288"/>
                </a:xfrm>
                <a:prstGeom prst="line">
                  <a:avLst/>
                </a:prstGeom>
                <a:noFill/>
                <a:ln w="9525">
                  <a:solidFill>
                    <a:schemeClr val="tx1"/>
                  </a:solidFill>
                  <a:round/>
                  <a:headEnd/>
                  <a:tailEnd/>
                </a:ln>
                <a:effectLst/>
              </p:spPr>
              <p:txBody>
                <a:bodyPr/>
                <a:lstStyle/>
                <a:p>
                  <a:endParaRPr lang="en-US"/>
                </a:p>
              </p:txBody>
            </p:sp>
            <p:sp>
              <p:nvSpPr>
                <p:cNvPr id="118801" name="Line 17"/>
                <p:cNvSpPr>
                  <a:spLocks noChangeShapeType="1"/>
                </p:cNvSpPr>
                <p:nvPr/>
              </p:nvSpPr>
              <p:spPr bwMode="auto">
                <a:xfrm>
                  <a:off x="5094" y="3459"/>
                  <a:ext cx="0" cy="288"/>
                </a:xfrm>
                <a:prstGeom prst="line">
                  <a:avLst/>
                </a:prstGeom>
                <a:noFill/>
                <a:ln w="9525">
                  <a:solidFill>
                    <a:schemeClr val="tx1"/>
                  </a:solidFill>
                  <a:round/>
                  <a:headEnd/>
                  <a:tailEnd/>
                </a:ln>
                <a:effectLst/>
              </p:spPr>
              <p:txBody>
                <a:bodyPr/>
                <a:lstStyle/>
                <a:p>
                  <a:endParaRPr lang="en-US"/>
                </a:p>
              </p:txBody>
            </p:sp>
            <p:sp>
              <p:nvSpPr>
                <p:cNvPr id="118802" name="Line 18"/>
                <p:cNvSpPr>
                  <a:spLocks noChangeShapeType="1"/>
                </p:cNvSpPr>
                <p:nvPr/>
              </p:nvSpPr>
              <p:spPr bwMode="auto">
                <a:xfrm>
                  <a:off x="4779" y="3459"/>
                  <a:ext cx="0" cy="288"/>
                </a:xfrm>
                <a:prstGeom prst="line">
                  <a:avLst/>
                </a:prstGeom>
                <a:noFill/>
                <a:ln w="9525">
                  <a:solidFill>
                    <a:schemeClr val="tx1"/>
                  </a:solidFill>
                  <a:round/>
                  <a:headEnd/>
                  <a:tailEnd/>
                </a:ln>
                <a:effectLst/>
              </p:spPr>
              <p:txBody>
                <a:bodyPr/>
                <a:lstStyle/>
                <a:p>
                  <a:endParaRPr lang="en-US"/>
                </a:p>
              </p:txBody>
            </p:sp>
            <p:sp>
              <p:nvSpPr>
                <p:cNvPr id="118803" name="Line 19"/>
                <p:cNvSpPr>
                  <a:spLocks noChangeShapeType="1"/>
                </p:cNvSpPr>
                <p:nvPr/>
              </p:nvSpPr>
              <p:spPr bwMode="auto">
                <a:xfrm>
                  <a:off x="4473" y="3459"/>
                  <a:ext cx="0" cy="288"/>
                </a:xfrm>
                <a:prstGeom prst="line">
                  <a:avLst/>
                </a:prstGeom>
                <a:noFill/>
                <a:ln w="9525">
                  <a:solidFill>
                    <a:schemeClr val="tx1"/>
                  </a:solidFill>
                  <a:round/>
                  <a:headEnd/>
                  <a:tailEnd/>
                </a:ln>
                <a:effectLst/>
              </p:spPr>
              <p:txBody>
                <a:bodyPr/>
                <a:lstStyle/>
                <a:p>
                  <a:endParaRPr lang="en-US"/>
                </a:p>
              </p:txBody>
            </p:sp>
          </p:grpSp>
        </p:grpSp>
        <p:grpSp>
          <p:nvGrpSpPr>
            <p:cNvPr id="118804" name="Group 20"/>
            <p:cNvGrpSpPr>
              <a:grpSpLocks/>
            </p:cNvGrpSpPr>
            <p:nvPr/>
          </p:nvGrpSpPr>
          <p:grpSpPr bwMode="auto">
            <a:xfrm>
              <a:off x="288" y="2248"/>
              <a:ext cx="3792" cy="288"/>
              <a:chOff x="288" y="2872"/>
              <a:chExt cx="3792" cy="288"/>
            </a:xfrm>
          </p:grpSpPr>
          <p:sp>
            <p:nvSpPr>
              <p:cNvPr id="118805" name="Line 21"/>
              <p:cNvSpPr>
                <a:spLocks noChangeShapeType="1"/>
              </p:cNvSpPr>
              <p:nvPr/>
            </p:nvSpPr>
            <p:spPr bwMode="auto">
              <a:xfrm>
                <a:off x="288" y="3117"/>
                <a:ext cx="3792" cy="0"/>
              </a:xfrm>
              <a:prstGeom prst="line">
                <a:avLst/>
              </a:prstGeom>
              <a:noFill/>
              <a:ln w="9525">
                <a:solidFill>
                  <a:schemeClr val="tx1"/>
                </a:solidFill>
                <a:round/>
                <a:headEnd/>
                <a:tailEnd/>
              </a:ln>
              <a:effectLst/>
            </p:spPr>
            <p:txBody>
              <a:bodyPr/>
              <a:lstStyle/>
              <a:p>
                <a:endParaRPr lang="en-US"/>
              </a:p>
            </p:txBody>
          </p:sp>
          <p:sp>
            <p:nvSpPr>
              <p:cNvPr id="118806" name="Line 22"/>
              <p:cNvSpPr>
                <a:spLocks noChangeShapeType="1"/>
              </p:cNvSpPr>
              <p:nvPr/>
            </p:nvSpPr>
            <p:spPr bwMode="auto">
              <a:xfrm>
                <a:off x="384" y="2872"/>
                <a:ext cx="0" cy="288"/>
              </a:xfrm>
              <a:prstGeom prst="line">
                <a:avLst/>
              </a:prstGeom>
              <a:noFill/>
              <a:ln w="9525">
                <a:solidFill>
                  <a:schemeClr val="tx1"/>
                </a:solidFill>
                <a:round/>
                <a:headEnd/>
                <a:tailEnd/>
              </a:ln>
              <a:effectLst/>
            </p:spPr>
            <p:txBody>
              <a:bodyPr/>
              <a:lstStyle/>
              <a:p>
                <a:endParaRPr lang="en-US"/>
              </a:p>
            </p:txBody>
          </p:sp>
          <p:sp>
            <p:nvSpPr>
              <p:cNvPr id="118807" name="Line 23"/>
              <p:cNvSpPr>
                <a:spLocks noChangeShapeType="1"/>
              </p:cNvSpPr>
              <p:nvPr/>
            </p:nvSpPr>
            <p:spPr bwMode="auto">
              <a:xfrm>
                <a:off x="753" y="2872"/>
                <a:ext cx="0" cy="288"/>
              </a:xfrm>
              <a:prstGeom prst="line">
                <a:avLst/>
              </a:prstGeom>
              <a:noFill/>
              <a:ln w="9525">
                <a:solidFill>
                  <a:schemeClr val="tx1"/>
                </a:solidFill>
                <a:round/>
                <a:headEnd/>
                <a:tailEnd/>
              </a:ln>
              <a:effectLst/>
            </p:spPr>
            <p:txBody>
              <a:bodyPr/>
              <a:lstStyle/>
              <a:p>
                <a:endParaRPr lang="en-US"/>
              </a:p>
            </p:txBody>
          </p:sp>
          <p:sp>
            <p:nvSpPr>
              <p:cNvPr id="118808" name="Line 24"/>
              <p:cNvSpPr>
                <a:spLocks noChangeShapeType="1"/>
              </p:cNvSpPr>
              <p:nvPr/>
            </p:nvSpPr>
            <p:spPr bwMode="auto">
              <a:xfrm>
                <a:off x="1184" y="2872"/>
                <a:ext cx="0" cy="288"/>
              </a:xfrm>
              <a:prstGeom prst="line">
                <a:avLst/>
              </a:prstGeom>
              <a:noFill/>
              <a:ln w="9525">
                <a:solidFill>
                  <a:schemeClr val="tx1"/>
                </a:solidFill>
                <a:round/>
                <a:headEnd/>
                <a:tailEnd/>
              </a:ln>
              <a:effectLst/>
            </p:spPr>
            <p:txBody>
              <a:bodyPr/>
              <a:lstStyle/>
              <a:p>
                <a:endParaRPr lang="en-US"/>
              </a:p>
            </p:txBody>
          </p:sp>
          <p:sp>
            <p:nvSpPr>
              <p:cNvPr id="118809" name="Line 25"/>
              <p:cNvSpPr>
                <a:spLocks noChangeShapeType="1"/>
              </p:cNvSpPr>
              <p:nvPr/>
            </p:nvSpPr>
            <p:spPr bwMode="auto">
              <a:xfrm>
                <a:off x="1557" y="2872"/>
                <a:ext cx="0" cy="288"/>
              </a:xfrm>
              <a:prstGeom prst="line">
                <a:avLst/>
              </a:prstGeom>
              <a:noFill/>
              <a:ln w="9525">
                <a:solidFill>
                  <a:schemeClr val="tx1"/>
                </a:solidFill>
                <a:round/>
                <a:headEnd/>
                <a:tailEnd/>
              </a:ln>
              <a:effectLst/>
            </p:spPr>
            <p:txBody>
              <a:bodyPr/>
              <a:lstStyle/>
              <a:p>
                <a:endParaRPr lang="en-US"/>
              </a:p>
            </p:txBody>
          </p:sp>
          <p:sp>
            <p:nvSpPr>
              <p:cNvPr id="118810" name="Line 26"/>
              <p:cNvSpPr>
                <a:spLocks noChangeShapeType="1"/>
              </p:cNvSpPr>
              <p:nvPr/>
            </p:nvSpPr>
            <p:spPr bwMode="auto">
              <a:xfrm>
                <a:off x="1959" y="2872"/>
                <a:ext cx="0" cy="288"/>
              </a:xfrm>
              <a:prstGeom prst="line">
                <a:avLst/>
              </a:prstGeom>
              <a:noFill/>
              <a:ln w="9525">
                <a:solidFill>
                  <a:schemeClr val="tx1"/>
                </a:solidFill>
                <a:round/>
                <a:headEnd/>
                <a:tailEnd/>
              </a:ln>
              <a:effectLst/>
            </p:spPr>
            <p:txBody>
              <a:bodyPr/>
              <a:lstStyle/>
              <a:p>
                <a:endParaRPr lang="en-US"/>
              </a:p>
            </p:txBody>
          </p:sp>
          <p:sp>
            <p:nvSpPr>
              <p:cNvPr id="118811" name="Line 27"/>
              <p:cNvSpPr>
                <a:spLocks noChangeShapeType="1"/>
              </p:cNvSpPr>
              <p:nvPr/>
            </p:nvSpPr>
            <p:spPr bwMode="auto">
              <a:xfrm>
                <a:off x="2327" y="2872"/>
                <a:ext cx="0" cy="288"/>
              </a:xfrm>
              <a:prstGeom prst="line">
                <a:avLst/>
              </a:prstGeom>
              <a:noFill/>
              <a:ln w="9525">
                <a:solidFill>
                  <a:schemeClr val="tx1"/>
                </a:solidFill>
                <a:round/>
                <a:headEnd/>
                <a:tailEnd/>
              </a:ln>
              <a:effectLst/>
            </p:spPr>
            <p:txBody>
              <a:bodyPr/>
              <a:lstStyle/>
              <a:p>
                <a:endParaRPr lang="en-US"/>
              </a:p>
            </p:txBody>
          </p:sp>
          <p:sp>
            <p:nvSpPr>
              <p:cNvPr id="118812" name="Line 28"/>
              <p:cNvSpPr>
                <a:spLocks noChangeShapeType="1"/>
              </p:cNvSpPr>
              <p:nvPr/>
            </p:nvSpPr>
            <p:spPr bwMode="auto">
              <a:xfrm>
                <a:off x="2745" y="2872"/>
                <a:ext cx="0" cy="288"/>
              </a:xfrm>
              <a:prstGeom prst="line">
                <a:avLst/>
              </a:prstGeom>
              <a:noFill/>
              <a:ln w="9525">
                <a:solidFill>
                  <a:schemeClr val="tx1"/>
                </a:solidFill>
                <a:round/>
                <a:headEnd/>
                <a:tailEnd/>
              </a:ln>
              <a:effectLst/>
            </p:spPr>
            <p:txBody>
              <a:bodyPr/>
              <a:lstStyle/>
              <a:p>
                <a:endParaRPr lang="en-US"/>
              </a:p>
            </p:txBody>
          </p:sp>
          <p:sp>
            <p:nvSpPr>
              <p:cNvPr id="118813" name="Line 29"/>
              <p:cNvSpPr>
                <a:spLocks noChangeShapeType="1"/>
              </p:cNvSpPr>
              <p:nvPr/>
            </p:nvSpPr>
            <p:spPr bwMode="auto">
              <a:xfrm>
                <a:off x="3910" y="2872"/>
                <a:ext cx="0" cy="288"/>
              </a:xfrm>
              <a:prstGeom prst="line">
                <a:avLst/>
              </a:prstGeom>
              <a:noFill/>
              <a:ln w="9525">
                <a:solidFill>
                  <a:schemeClr val="tx1"/>
                </a:solidFill>
                <a:round/>
                <a:headEnd/>
                <a:tailEnd/>
              </a:ln>
              <a:effectLst/>
            </p:spPr>
            <p:txBody>
              <a:bodyPr/>
              <a:lstStyle/>
              <a:p>
                <a:endParaRPr lang="en-US"/>
              </a:p>
            </p:txBody>
          </p:sp>
          <p:sp>
            <p:nvSpPr>
              <p:cNvPr id="118814" name="Line 30"/>
              <p:cNvSpPr>
                <a:spLocks noChangeShapeType="1"/>
              </p:cNvSpPr>
              <p:nvPr/>
            </p:nvSpPr>
            <p:spPr bwMode="auto">
              <a:xfrm>
                <a:off x="3531" y="2872"/>
                <a:ext cx="0" cy="288"/>
              </a:xfrm>
              <a:prstGeom prst="line">
                <a:avLst/>
              </a:prstGeom>
              <a:noFill/>
              <a:ln w="9525">
                <a:solidFill>
                  <a:schemeClr val="tx1"/>
                </a:solidFill>
                <a:round/>
                <a:headEnd/>
                <a:tailEnd/>
              </a:ln>
              <a:effectLst/>
            </p:spPr>
            <p:txBody>
              <a:bodyPr/>
              <a:lstStyle/>
              <a:p>
                <a:endParaRPr lang="en-US"/>
              </a:p>
            </p:txBody>
          </p:sp>
          <p:sp>
            <p:nvSpPr>
              <p:cNvPr id="118815" name="Line 31"/>
              <p:cNvSpPr>
                <a:spLocks noChangeShapeType="1"/>
              </p:cNvSpPr>
              <p:nvPr/>
            </p:nvSpPr>
            <p:spPr bwMode="auto">
              <a:xfrm>
                <a:off x="3145" y="2872"/>
                <a:ext cx="0" cy="288"/>
              </a:xfrm>
              <a:prstGeom prst="line">
                <a:avLst/>
              </a:prstGeom>
              <a:noFill/>
              <a:ln w="9525">
                <a:solidFill>
                  <a:schemeClr val="tx1"/>
                </a:solidFill>
                <a:round/>
                <a:headEnd/>
                <a:tailEnd/>
              </a:ln>
              <a:effectLst/>
            </p:spPr>
            <p:txBody>
              <a:bodyPr/>
              <a:lstStyle/>
              <a:p>
                <a:endParaRPr lang="en-US"/>
              </a:p>
            </p:txBody>
          </p:sp>
        </p:grpSp>
        <p:grpSp>
          <p:nvGrpSpPr>
            <p:cNvPr id="118816" name="Group 32"/>
            <p:cNvGrpSpPr>
              <a:grpSpLocks/>
            </p:cNvGrpSpPr>
            <p:nvPr/>
          </p:nvGrpSpPr>
          <p:grpSpPr bwMode="auto">
            <a:xfrm>
              <a:off x="288" y="1824"/>
              <a:ext cx="3792" cy="288"/>
              <a:chOff x="288" y="2448"/>
              <a:chExt cx="3792" cy="288"/>
            </a:xfrm>
          </p:grpSpPr>
          <p:sp>
            <p:nvSpPr>
              <p:cNvPr id="118817" name="Line 33"/>
              <p:cNvSpPr>
                <a:spLocks noChangeShapeType="1"/>
              </p:cNvSpPr>
              <p:nvPr/>
            </p:nvSpPr>
            <p:spPr bwMode="auto">
              <a:xfrm>
                <a:off x="288" y="2685"/>
                <a:ext cx="3792" cy="0"/>
              </a:xfrm>
              <a:prstGeom prst="line">
                <a:avLst/>
              </a:prstGeom>
              <a:noFill/>
              <a:ln w="9525">
                <a:solidFill>
                  <a:schemeClr val="tx1"/>
                </a:solidFill>
                <a:round/>
                <a:headEnd/>
                <a:tailEnd/>
              </a:ln>
              <a:effectLst/>
            </p:spPr>
            <p:txBody>
              <a:bodyPr/>
              <a:lstStyle/>
              <a:p>
                <a:endParaRPr lang="en-US"/>
              </a:p>
            </p:txBody>
          </p:sp>
          <p:sp>
            <p:nvSpPr>
              <p:cNvPr id="118818" name="Line 34"/>
              <p:cNvSpPr>
                <a:spLocks noChangeShapeType="1"/>
              </p:cNvSpPr>
              <p:nvPr/>
            </p:nvSpPr>
            <p:spPr bwMode="auto">
              <a:xfrm>
                <a:off x="384" y="2448"/>
                <a:ext cx="0" cy="288"/>
              </a:xfrm>
              <a:prstGeom prst="line">
                <a:avLst/>
              </a:prstGeom>
              <a:noFill/>
              <a:ln w="9525">
                <a:solidFill>
                  <a:schemeClr val="tx1"/>
                </a:solidFill>
                <a:round/>
                <a:headEnd/>
                <a:tailEnd/>
              </a:ln>
              <a:effectLst/>
            </p:spPr>
            <p:txBody>
              <a:bodyPr/>
              <a:lstStyle/>
              <a:p>
                <a:endParaRPr lang="en-US"/>
              </a:p>
            </p:txBody>
          </p:sp>
          <p:sp>
            <p:nvSpPr>
              <p:cNvPr id="118819" name="Line 35"/>
              <p:cNvSpPr>
                <a:spLocks noChangeShapeType="1"/>
              </p:cNvSpPr>
              <p:nvPr/>
            </p:nvSpPr>
            <p:spPr bwMode="auto">
              <a:xfrm>
                <a:off x="801" y="2448"/>
                <a:ext cx="0" cy="288"/>
              </a:xfrm>
              <a:prstGeom prst="line">
                <a:avLst/>
              </a:prstGeom>
              <a:noFill/>
              <a:ln w="9525">
                <a:solidFill>
                  <a:schemeClr val="tx1"/>
                </a:solidFill>
                <a:round/>
                <a:headEnd/>
                <a:tailEnd/>
              </a:ln>
              <a:effectLst/>
            </p:spPr>
            <p:txBody>
              <a:bodyPr/>
              <a:lstStyle/>
              <a:p>
                <a:endParaRPr lang="en-US"/>
              </a:p>
            </p:txBody>
          </p:sp>
          <p:sp>
            <p:nvSpPr>
              <p:cNvPr id="118820" name="Line 36"/>
              <p:cNvSpPr>
                <a:spLocks noChangeShapeType="1"/>
              </p:cNvSpPr>
              <p:nvPr/>
            </p:nvSpPr>
            <p:spPr bwMode="auto">
              <a:xfrm>
                <a:off x="1260" y="2448"/>
                <a:ext cx="0" cy="288"/>
              </a:xfrm>
              <a:prstGeom prst="line">
                <a:avLst/>
              </a:prstGeom>
              <a:noFill/>
              <a:ln w="9525">
                <a:solidFill>
                  <a:schemeClr val="tx1"/>
                </a:solidFill>
                <a:round/>
                <a:headEnd/>
                <a:tailEnd/>
              </a:ln>
              <a:effectLst/>
            </p:spPr>
            <p:txBody>
              <a:bodyPr/>
              <a:lstStyle/>
              <a:p>
                <a:endParaRPr lang="en-US"/>
              </a:p>
            </p:txBody>
          </p:sp>
          <p:sp>
            <p:nvSpPr>
              <p:cNvPr id="118821" name="Line 37"/>
              <p:cNvSpPr>
                <a:spLocks noChangeShapeType="1"/>
              </p:cNvSpPr>
              <p:nvPr/>
            </p:nvSpPr>
            <p:spPr bwMode="auto">
              <a:xfrm>
                <a:off x="1697" y="2448"/>
                <a:ext cx="0" cy="288"/>
              </a:xfrm>
              <a:prstGeom prst="line">
                <a:avLst/>
              </a:prstGeom>
              <a:noFill/>
              <a:ln w="9525">
                <a:solidFill>
                  <a:schemeClr val="tx1"/>
                </a:solidFill>
                <a:round/>
                <a:headEnd/>
                <a:tailEnd/>
              </a:ln>
              <a:effectLst/>
            </p:spPr>
            <p:txBody>
              <a:bodyPr/>
              <a:lstStyle/>
              <a:p>
                <a:endParaRPr lang="en-US"/>
              </a:p>
            </p:txBody>
          </p:sp>
          <p:sp>
            <p:nvSpPr>
              <p:cNvPr id="118822" name="Line 38"/>
              <p:cNvSpPr>
                <a:spLocks noChangeShapeType="1"/>
              </p:cNvSpPr>
              <p:nvPr/>
            </p:nvSpPr>
            <p:spPr bwMode="auto">
              <a:xfrm>
                <a:off x="2143" y="2448"/>
                <a:ext cx="0" cy="288"/>
              </a:xfrm>
              <a:prstGeom prst="line">
                <a:avLst/>
              </a:prstGeom>
              <a:noFill/>
              <a:ln w="9525">
                <a:solidFill>
                  <a:schemeClr val="tx1"/>
                </a:solidFill>
                <a:round/>
                <a:headEnd/>
                <a:tailEnd/>
              </a:ln>
              <a:effectLst/>
            </p:spPr>
            <p:txBody>
              <a:bodyPr/>
              <a:lstStyle/>
              <a:p>
                <a:endParaRPr lang="en-US"/>
              </a:p>
            </p:txBody>
          </p:sp>
          <p:sp>
            <p:nvSpPr>
              <p:cNvPr id="118823" name="Line 39"/>
              <p:cNvSpPr>
                <a:spLocks noChangeShapeType="1"/>
              </p:cNvSpPr>
              <p:nvPr/>
            </p:nvSpPr>
            <p:spPr bwMode="auto">
              <a:xfrm>
                <a:off x="2609" y="2448"/>
                <a:ext cx="0" cy="288"/>
              </a:xfrm>
              <a:prstGeom prst="line">
                <a:avLst/>
              </a:prstGeom>
              <a:noFill/>
              <a:ln w="9525">
                <a:solidFill>
                  <a:schemeClr val="tx1"/>
                </a:solidFill>
                <a:round/>
                <a:headEnd/>
                <a:tailEnd/>
              </a:ln>
              <a:effectLst/>
            </p:spPr>
            <p:txBody>
              <a:bodyPr/>
              <a:lstStyle/>
              <a:p>
                <a:endParaRPr lang="en-US"/>
              </a:p>
            </p:txBody>
          </p:sp>
          <p:sp>
            <p:nvSpPr>
              <p:cNvPr id="118824" name="Line 40"/>
              <p:cNvSpPr>
                <a:spLocks noChangeShapeType="1"/>
              </p:cNvSpPr>
              <p:nvPr/>
            </p:nvSpPr>
            <p:spPr bwMode="auto">
              <a:xfrm>
                <a:off x="3024" y="2448"/>
                <a:ext cx="0" cy="288"/>
              </a:xfrm>
              <a:prstGeom prst="line">
                <a:avLst/>
              </a:prstGeom>
              <a:noFill/>
              <a:ln w="9525">
                <a:solidFill>
                  <a:schemeClr val="tx1"/>
                </a:solidFill>
                <a:round/>
                <a:headEnd/>
                <a:tailEnd/>
              </a:ln>
              <a:effectLst/>
            </p:spPr>
            <p:txBody>
              <a:bodyPr/>
              <a:lstStyle/>
              <a:p>
                <a:endParaRPr lang="en-US"/>
              </a:p>
            </p:txBody>
          </p:sp>
          <p:sp>
            <p:nvSpPr>
              <p:cNvPr id="118825" name="Line 41"/>
              <p:cNvSpPr>
                <a:spLocks noChangeShapeType="1"/>
              </p:cNvSpPr>
              <p:nvPr/>
            </p:nvSpPr>
            <p:spPr bwMode="auto">
              <a:xfrm>
                <a:off x="3966" y="2448"/>
                <a:ext cx="0" cy="288"/>
              </a:xfrm>
              <a:prstGeom prst="line">
                <a:avLst/>
              </a:prstGeom>
              <a:noFill/>
              <a:ln w="9525">
                <a:solidFill>
                  <a:schemeClr val="tx1"/>
                </a:solidFill>
                <a:round/>
                <a:headEnd/>
                <a:tailEnd/>
              </a:ln>
              <a:effectLst/>
            </p:spPr>
            <p:txBody>
              <a:bodyPr/>
              <a:lstStyle/>
              <a:p>
                <a:endParaRPr lang="en-US"/>
              </a:p>
            </p:txBody>
          </p:sp>
          <p:sp>
            <p:nvSpPr>
              <p:cNvPr id="118826" name="Line 42"/>
              <p:cNvSpPr>
                <a:spLocks noChangeShapeType="1"/>
              </p:cNvSpPr>
              <p:nvPr/>
            </p:nvSpPr>
            <p:spPr bwMode="auto">
              <a:xfrm>
                <a:off x="3531" y="2448"/>
                <a:ext cx="0" cy="288"/>
              </a:xfrm>
              <a:prstGeom prst="line">
                <a:avLst/>
              </a:prstGeom>
              <a:noFill/>
              <a:ln w="9525">
                <a:solidFill>
                  <a:schemeClr val="tx1"/>
                </a:solidFill>
                <a:round/>
                <a:headEnd/>
                <a:tailEnd/>
              </a:ln>
              <a:effectLst/>
            </p:spPr>
            <p:txBody>
              <a:bodyPr/>
              <a:lstStyle/>
              <a:p>
                <a:endParaRPr lang="en-US"/>
              </a:p>
            </p:txBody>
          </p:sp>
        </p:grpSp>
        <p:grpSp>
          <p:nvGrpSpPr>
            <p:cNvPr id="118827" name="Group 43"/>
            <p:cNvGrpSpPr>
              <a:grpSpLocks/>
            </p:cNvGrpSpPr>
            <p:nvPr/>
          </p:nvGrpSpPr>
          <p:grpSpPr bwMode="auto">
            <a:xfrm>
              <a:off x="288" y="1056"/>
              <a:ext cx="3792" cy="288"/>
              <a:chOff x="288" y="1536"/>
              <a:chExt cx="3792" cy="288"/>
            </a:xfrm>
          </p:grpSpPr>
          <p:sp>
            <p:nvSpPr>
              <p:cNvPr id="118828" name="Line 44"/>
              <p:cNvSpPr>
                <a:spLocks noChangeShapeType="1"/>
              </p:cNvSpPr>
              <p:nvPr/>
            </p:nvSpPr>
            <p:spPr bwMode="auto">
              <a:xfrm>
                <a:off x="288" y="1773"/>
                <a:ext cx="3792" cy="0"/>
              </a:xfrm>
              <a:prstGeom prst="line">
                <a:avLst/>
              </a:prstGeom>
              <a:noFill/>
              <a:ln w="9525">
                <a:solidFill>
                  <a:schemeClr val="tx1"/>
                </a:solidFill>
                <a:round/>
                <a:headEnd/>
                <a:tailEnd/>
              </a:ln>
              <a:effectLst/>
            </p:spPr>
            <p:txBody>
              <a:bodyPr/>
              <a:lstStyle/>
              <a:p>
                <a:endParaRPr lang="en-US"/>
              </a:p>
            </p:txBody>
          </p:sp>
          <p:sp>
            <p:nvSpPr>
              <p:cNvPr id="118829" name="Line 45"/>
              <p:cNvSpPr>
                <a:spLocks noChangeShapeType="1"/>
              </p:cNvSpPr>
              <p:nvPr/>
            </p:nvSpPr>
            <p:spPr bwMode="auto">
              <a:xfrm>
                <a:off x="384" y="1536"/>
                <a:ext cx="0" cy="288"/>
              </a:xfrm>
              <a:prstGeom prst="line">
                <a:avLst/>
              </a:prstGeom>
              <a:noFill/>
              <a:ln w="9525">
                <a:solidFill>
                  <a:schemeClr val="tx1"/>
                </a:solidFill>
                <a:round/>
                <a:headEnd/>
                <a:tailEnd/>
              </a:ln>
              <a:effectLst/>
            </p:spPr>
            <p:txBody>
              <a:bodyPr/>
              <a:lstStyle/>
              <a:p>
                <a:endParaRPr lang="en-US"/>
              </a:p>
            </p:txBody>
          </p:sp>
          <p:sp>
            <p:nvSpPr>
              <p:cNvPr id="118830" name="Line 46"/>
              <p:cNvSpPr>
                <a:spLocks noChangeShapeType="1"/>
              </p:cNvSpPr>
              <p:nvPr/>
            </p:nvSpPr>
            <p:spPr bwMode="auto">
              <a:xfrm>
                <a:off x="996" y="1536"/>
                <a:ext cx="0" cy="288"/>
              </a:xfrm>
              <a:prstGeom prst="line">
                <a:avLst/>
              </a:prstGeom>
              <a:noFill/>
              <a:ln w="9525">
                <a:solidFill>
                  <a:schemeClr val="tx1"/>
                </a:solidFill>
                <a:round/>
                <a:headEnd/>
                <a:tailEnd/>
              </a:ln>
              <a:effectLst/>
            </p:spPr>
            <p:txBody>
              <a:bodyPr/>
              <a:lstStyle/>
              <a:p>
                <a:endParaRPr lang="en-US"/>
              </a:p>
            </p:txBody>
          </p:sp>
          <p:sp>
            <p:nvSpPr>
              <p:cNvPr id="118831" name="Line 47"/>
              <p:cNvSpPr>
                <a:spLocks noChangeShapeType="1"/>
              </p:cNvSpPr>
              <p:nvPr/>
            </p:nvSpPr>
            <p:spPr bwMode="auto">
              <a:xfrm>
                <a:off x="1641" y="1536"/>
                <a:ext cx="0" cy="288"/>
              </a:xfrm>
              <a:prstGeom prst="line">
                <a:avLst/>
              </a:prstGeom>
              <a:noFill/>
              <a:ln w="9525">
                <a:solidFill>
                  <a:schemeClr val="tx1"/>
                </a:solidFill>
                <a:round/>
                <a:headEnd/>
                <a:tailEnd/>
              </a:ln>
              <a:effectLst/>
            </p:spPr>
            <p:txBody>
              <a:bodyPr/>
              <a:lstStyle/>
              <a:p>
                <a:endParaRPr lang="en-US"/>
              </a:p>
            </p:txBody>
          </p:sp>
          <p:sp>
            <p:nvSpPr>
              <p:cNvPr id="118832" name="Line 48"/>
              <p:cNvSpPr>
                <a:spLocks noChangeShapeType="1"/>
              </p:cNvSpPr>
              <p:nvPr/>
            </p:nvSpPr>
            <p:spPr bwMode="auto">
              <a:xfrm>
                <a:off x="2271" y="1536"/>
                <a:ext cx="0" cy="288"/>
              </a:xfrm>
              <a:prstGeom prst="line">
                <a:avLst/>
              </a:prstGeom>
              <a:noFill/>
              <a:ln w="9525">
                <a:solidFill>
                  <a:schemeClr val="tx1"/>
                </a:solidFill>
                <a:round/>
                <a:headEnd/>
                <a:tailEnd/>
              </a:ln>
              <a:effectLst/>
            </p:spPr>
            <p:txBody>
              <a:bodyPr/>
              <a:lstStyle/>
              <a:p>
                <a:endParaRPr lang="en-US"/>
              </a:p>
            </p:txBody>
          </p:sp>
          <p:sp>
            <p:nvSpPr>
              <p:cNvPr id="118833" name="Line 49"/>
              <p:cNvSpPr>
                <a:spLocks noChangeShapeType="1"/>
              </p:cNvSpPr>
              <p:nvPr/>
            </p:nvSpPr>
            <p:spPr bwMode="auto">
              <a:xfrm>
                <a:off x="2904" y="1536"/>
                <a:ext cx="0" cy="288"/>
              </a:xfrm>
              <a:prstGeom prst="line">
                <a:avLst/>
              </a:prstGeom>
              <a:noFill/>
              <a:ln w="9525">
                <a:solidFill>
                  <a:schemeClr val="tx1"/>
                </a:solidFill>
                <a:round/>
                <a:headEnd/>
                <a:tailEnd/>
              </a:ln>
              <a:effectLst/>
            </p:spPr>
            <p:txBody>
              <a:bodyPr/>
              <a:lstStyle/>
              <a:p>
                <a:endParaRPr lang="en-US"/>
              </a:p>
            </p:txBody>
          </p:sp>
          <p:sp>
            <p:nvSpPr>
              <p:cNvPr id="118834" name="Line 50"/>
              <p:cNvSpPr>
                <a:spLocks noChangeShapeType="1"/>
              </p:cNvSpPr>
              <p:nvPr/>
            </p:nvSpPr>
            <p:spPr bwMode="auto">
              <a:xfrm>
                <a:off x="3531" y="1536"/>
                <a:ext cx="0" cy="288"/>
              </a:xfrm>
              <a:prstGeom prst="line">
                <a:avLst/>
              </a:prstGeom>
              <a:noFill/>
              <a:ln w="9525">
                <a:solidFill>
                  <a:schemeClr val="tx1"/>
                </a:solidFill>
                <a:round/>
                <a:headEnd/>
                <a:tailEnd/>
              </a:ln>
              <a:effectLst/>
            </p:spPr>
            <p:txBody>
              <a:bodyPr/>
              <a:lstStyle/>
              <a:p>
                <a:endParaRPr lang="en-US"/>
              </a:p>
            </p:txBody>
          </p:sp>
        </p:grpSp>
        <p:grpSp>
          <p:nvGrpSpPr>
            <p:cNvPr id="118835" name="Group 51"/>
            <p:cNvGrpSpPr>
              <a:grpSpLocks/>
            </p:cNvGrpSpPr>
            <p:nvPr/>
          </p:nvGrpSpPr>
          <p:grpSpPr bwMode="auto">
            <a:xfrm>
              <a:off x="288" y="2632"/>
              <a:ext cx="3792" cy="288"/>
              <a:chOff x="288" y="3256"/>
              <a:chExt cx="3792" cy="288"/>
            </a:xfrm>
          </p:grpSpPr>
          <p:sp>
            <p:nvSpPr>
              <p:cNvPr id="118836" name="Line 52"/>
              <p:cNvSpPr>
                <a:spLocks noChangeShapeType="1"/>
              </p:cNvSpPr>
              <p:nvPr/>
            </p:nvSpPr>
            <p:spPr bwMode="auto">
              <a:xfrm>
                <a:off x="288" y="3501"/>
                <a:ext cx="3792" cy="0"/>
              </a:xfrm>
              <a:prstGeom prst="line">
                <a:avLst/>
              </a:prstGeom>
              <a:noFill/>
              <a:ln w="9525">
                <a:solidFill>
                  <a:schemeClr val="tx1"/>
                </a:solidFill>
                <a:round/>
                <a:headEnd/>
                <a:tailEnd/>
              </a:ln>
              <a:effectLst/>
            </p:spPr>
            <p:txBody>
              <a:bodyPr/>
              <a:lstStyle/>
              <a:p>
                <a:endParaRPr lang="en-US"/>
              </a:p>
            </p:txBody>
          </p:sp>
          <p:sp>
            <p:nvSpPr>
              <p:cNvPr id="118837" name="Line 53"/>
              <p:cNvSpPr>
                <a:spLocks noChangeShapeType="1"/>
              </p:cNvSpPr>
              <p:nvPr/>
            </p:nvSpPr>
            <p:spPr bwMode="auto">
              <a:xfrm>
                <a:off x="384" y="3256"/>
                <a:ext cx="0" cy="288"/>
              </a:xfrm>
              <a:prstGeom prst="line">
                <a:avLst/>
              </a:prstGeom>
              <a:noFill/>
              <a:ln w="9525">
                <a:solidFill>
                  <a:schemeClr val="tx1"/>
                </a:solidFill>
                <a:round/>
                <a:headEnd/>
                <a:tailEnd/>
              </a:ln>
              <a:effectLst/>
            </p:spPr>
            <p:txBody>
              <a:bodyPr/>
              <a:lstStyle/>
              <a:p>
                <a:endParaRPr lang="en-US"/>
              </a:p>
            </p:txBody>
          </p:sp>
          <p:sp>
            <p:nvSpPr>
              <p:cNvPr id="118838" name="Line 54"/>
              <p:cNvSpPr>
                <a:spLocks noChangeShapeType="1"/>
              </p:cNvSpPr>
              <p:nvPr/>
            </p:nvSpPr>
            <p:spPr bwMode="auto">
              <a:xfrm>
                <a:off x="737" y="3256"/>
                <a:ext cx="0" cy="288"/>
              </a:xfrm>
              <a:prstGeom prst="line">
                <a:avLst/>
              </a:prstGeom>
              <a:noFill/>
              <a:ln w="9525">
                <a:solidFill>
                  <a:schemeClr val="tx1"/>
                </a:solidFill>
                <a:round/>
                <a:headEnd/>
                <a:tailEnd/>
              </a:ln>
              <a:effectLst/>
            </p:spPr>
            <p:txBody>
              <a:bodyPr/>
              <a:lstStyle/>
              <a:p>
                <a:endParaRPr lang="en-US"/>
              </a:p>
            </p:txBody>
          </p:sp>
          <p:sp>
            <p:nvSpPr>
              <p:cNvPr id="118839" name="Line 55"/>
              <p:cNvSpPr>
                <a:spLocks noChangeShapeType="1"/>
              </p:cNvSpPr>
              <p:nvPr/>
            </p:nvSpPr>
            <p:spPr bwMode="auto">
              <a:xfrm>
                <a:off x="1068" y="3256"/>
                <a:ext cx="0" cy="288"/>
              </a:xfrm>
              <a:prstGeom prst="line">
                <a:avLst/>
              </a:prstGeom>
              <a:noFill/>
              <a:ln w="9525">
                <a:solidFill>
                  <a:schemeClr val="tx1"/>
                </a:solidFill>
                <a:round/>
                <a:headEnd/>
                <a:tailEnd/>
              </a:ln>
              <a:effectLst/>
            </p:spPr>
            <p:txBody>
              <a:bodyPr/>
              <a:lstStyle/>
              <a:p>
                <a:endParaRPr lang="en-US"/>
              </a:p>
            </p:txBody>
          </p:sp>
          <p:sp>
            <p:nvSpPr>
              <p:cNvPr id="118840" name="Line 56"/>
              <p:cNvSpPr>
                <a:spLocks noChangeShapeType="1"/>
              </p:cNvSpPr>
              <p:nvPr/>
            </p:nvSpPr>
            <p:spPr bwMode="auto">
              <a:xfrm>
                <a:off x="1397" y="3256"/>
                <a:ext cx="0" cy="288"/>
              </a:xfrm>
              <a:prstGeom prst="line">
                <a:avLst/>
              </a:prstGeom>
              <a:noFill/>
              <a:ln w="9525">
                <a:solidFill>
                  <a:schemeClr val="tx1"/>
                </a:solidFill>
                <a:round/>
                <a:headEnd/>
                <a:tailEnd/>
              </a:ln>
              <a:effectLst/>
            </p:spPr>
            <p:txBody>
              <a:bodyPr/>
              <a:lstStyle/>
              <a:p>
                <a:endParaRPr lang="en-US"/>
              </a:p>
            </p:txBody>
          </p:sp>
          <p:sp>
            <p:nvSpPr>
              <p:cNvPr id="118841" name="Line 57"/>
              <p:cNvSpPr>
                <a:spLocks noChangeShapeType="1"/>
              </p:cNvSpPr>
              <p:nvPr/>
            </p:nvSpPr>
            <p:spPr bwMode="auto">
              <a:xfrm>
                <a:off x="1737" y="3256"/>
                <a:ext cx="0" cy="288"/>
              </a:xfrm>
              <a:prstGeom prst="line">
                <a:avLst/>
              </a:prstGeom>
              <a:noFill/>
              <a:ln w="9525">
                <a:solidFill>
                  <a:schemeClr val="tx1"/>
                </a:solidFill>
                <a:round/>
                <a:headEnd/>
                <a:tailEnd/>
              </a:ln>
              <a:effectLst/>
            </p:spPr>
            <p:txBody>
              <a:bodyPr/>
              <a:lstStyle/>
              <a:p>
                <a:endParaRPr lang="en-US"/>
              </a:p>
            </p:txBody>
          </p:sp>
          <p:sp>
            <p:nvSpPr>
              <p:cNvPr id="118842" name="Line 58"/>
              <p:cNvSpPr>
                <a:spLocks noChangeShapeType="1"/>
              </p:cNvSpPr>
              <p:nvPr/>
            </p:nvSpPr>
            <p:spPr bwMode="auto">
              <a:xfrm>
                <a:off x="2111" y="3256"/>
                <a:ext cx="0" cy="288"/>
              </a:xfrm>
              <a:prstGeom prst="line">
                <a:avLst/>
              </a:prstGeom>
              <a:noFill/>
              <a:ln w="9525">
                <a:solidFill>
                  <a:schemeClr val="tx1"/>
                </a:solidFill>
                <a:round/>
                <a:headEnd/>
                <a:tailEnd/>
              </a:ln>
              <a:effectLst/>
            </p:spPr>
            <p:txBody>
              <a:bodyPr/>
              <a:lstStyle/>
              <a:p>
                <a:endParaRPr lang="en-US"/>
              </a:p>
            </p:txBody>
          </p:sp>
          <p:sp>
            <p:nvSpPr>
              <p:cNvPr id="118843" name="Line 59"/>
              <p:cNvSpPr>
                <a:spLocks noChangeShapeType="1"/>
              </p:cNvSpPr>
              <p:nvPr/>
            </p:nvSpPr>
            <p:spPr bwMode="auto">
              <a:xfrm>
                <a:off x="2457" y="3256"/>
                <a:ext cx="0" cy="288"/>
              </a:xfrm>
              <a:prstGeom prst="line">
                <a:avLst/>
              </a:prstGeom>
              <a:noFill/>
              <a:ln w="9525">
                <a:solidFill>
                  <a:schemeClr val="tx1"/>
                </a:solidFill>
                <a:round/>
                <a:headEnd/>
                <a:tailEnd/>
              </a:ln>
              <a:effectLst/>
            </p:spPr>
            <p:txBody>
              <a:bodyPr/>
              <a:lstStyle/>
              <a:p>
                <a:endParaRPr lang="en-US"/>
              </a:p>
            </p:txBody>
          </p:sp>
          <p:sp>
            <p:nvSpPr>
              <p:cNvPr id="118844" name="Line 60"/>
              <p:cNvSpPr>
                <a:spLocks noChangeShapeType="1"/>
              </p:cNvSpPr>
              <p:nvPr/>
            </p:nvSpPr>
            <p:spPr bwMode="auto">
              <a:xfrm>
                <a:off x="2824" y="3256"/>
                <a:ext cx="0" cy="288"/>
              </a:xfrm>
              <a:prstGeom prst="line">
                <a:avLst/>
              </a:prstGeom>
              <a:noFill/>
              <a:ln w="9525">
                <a:solidFill>
                  <a:schemeClr val="tx1"/>
                </a:solidFill>
                <a:round/>
                <a:headEnd/>
                <a:tailEnd/>
              </a:ln>
              <a:effectLst/>
            </p:spPr>
            <p:txBody>
              <a:bodyPr/>
              <a:lstStyle/>
              <a:p>
                <a:endParaRPr lang="en-US"/>
              </a:p>
            </p:txBody>
          </p:sp>
          <p:sp>
            <p:nvSpPr>
              <p:cNvPr id="118845" name="Line 61"/>
              <p:cNvSpPr>
                <a:spLocks noChangeShapeType="1"/>
              </p:cNvSpPr>
              <p:nvPr/>
            </p:nvSpPr>
            <p:spPr bwMode="auto">
              <a:xfrm>
                <a:off x="3886" y="3256"/>
                <a:ext cx="0" cy="288"/>
              </a:xfrm>
              <a:prstGeom prst="line">
                <a:avLst/>
              </a:prstGeom>
              <a:noFill/>
              <a:ln w="9525">
                <a:solidFill>
                  <a:schemeClr val="tx1"/>
                </a:solidFill>
                <a:round/>
                <a:headEnd/>
                <a:tailEnd/>
              </a:ln>
              <a:effectLst/>
            </p:spPr>
            <p:txBody>
              <a:bodyPr/>
              <a:lstStyle/>
              <a:p>
                <a:endParaRPr lang="en-US"/>
              </a:p>
            </p:txBody>
          </p:sp>
          <p:sp>
            <p:nvSpPr>
              <p:cNvPr id="118846" name="Line 62"/>
              <p:cNvSpPr>
                <a:spLocks noChangeShapeType="1"/>
              </p:cNvSpPr>
              <p:nvPr/>
            </p:nvSpPr>
            <p:spPr bwMode="auto">
              <a:xfrm>
                <a:off x="3531" y="3256"/>
                <a:ext cx="0" cy="288"/>
              </a:xfrm>
              <a:prstGeom prst="line">
                <a:avLst/>
              </a:prstGeom>
              <a:noFill/>
              <a:ln w="9525">
                <a:solidFill>
                  <a:schemeClr val="tx1"/>
                </a:solidFill>
                <a:round/>
                <a:headEnd/>
                <a:tailEnd/>
              </a:ln>
              <a:effectLst/>
            </p:spPr>
            <p:txBody>
              <a:bodyPr/>
              <a:lstStyle/>
              <a:p>
                <a:endParaRPr lang="en-US"/>
              </a:p>
            </p:txBody>
          </p:sp>
          <p:sp>
            <p:nvSpPr>
              <p:cNvPr id="118847" name="Line 63"/>
              <p:cNvSpPr>
                <a:spLocks noChangeShapeType="1"/>
              </p:cNvSpPr>
              <p:nvPr/>
            </p:nvSpPr>
            <p:spPr bwMode="auto">
              <a:xfrm>
                <a:off x="3185" y="3256"/>
                <a:ext cx="0" cy="288"/>
              </a:xfrm>
              <a:prstGeom prst="line">
                <a:avLst/>
              </a:prstGeom>
              <a:noFill/>
              <a:ln w="9525">
                <a:solidFill>
                  <a:schemeClr val="tx1"/>
                </a:solidFill>
                <a:round/>
                <a:headEnd/>
                <a:tailEnd/>
              </a:ln>
              <a:effectLst/>
            </p:spPr>
            <p:txBody>
              <a:bodyPr/>
              <a:lstStyle/>
              <a:p>
                <a:endParaRPr lang="en-US"/>
              </a:p>
            </p:txBody>
          </p:sp>
        </p:grpSp>
        <p:grpSp>
          <p:nvGrpSpPr>
            <p:cNvPr id="118848" name="Group 64"/>
            <p:cNvGrpSpPr>
              <a:grpSpLocks/>
            </p:cNvGrpSpPr>
            <p:nvPr/>
          </p:nvGrpSpPr>
          <p:grpSpPr bwMode="auto">
            <a:xfrm>
              <a:off x="296" y="1432"/>
              <a:ext cx="3792" cy="288"/>
              <a:chOff x="288" y="1968"/>
              <a:chExt cx="3792" cy="288"/>
            </a:xfrm>
          </p:grpSpPr>
          <p:sp>
            <p:nvSpPr>
              <p:cNvPr id="118849" name="Line 65"/>
              <p:cNvSpPr>
                <a:spLocks noChangeShapeType="1"/>
              </p:cNvSpPr>
              <p:nvPr/>
            </p:nvSpPr>
            <p:spPr bwMode="auto">
              <a:xfrm>
                <a:off x="288" y="2205"/>
                <a:ext cx="3792" cy="0"/>
              </a:xfrm>
              <a:prstGeom prst="line">
                <a:avLst/>
              </a:prstGeom>
              <a:noFill/>
              <a:ln w="9525">
                <a:solidFill>
                  <a:schemeClr val="tx1"/>
                </a:solidFill>
                <a:round/>
                <a:headEnd/>
                <a:tailEnd/>
              </a:ln>
              <a:effectLst/>
            </p:spPr>
            <p:txBody>
              <a:bodyPr/>
              <a:lstStyle/>
              <a:p>
                <a:endParaRPr lang="en-US"/>
              </a:p>
            </p:txBody>
          </p:sp>
          <p:sp>
            <p:nvSpPr>
              <p:cNvPr id="118850" name="Line 66"/>
              <p:cNvSpPr>
                <a:spLocks noChangeShapeType="1"/>
              </p:cNvSpPr>
              <p:nvPr/>
            </p:nvSpPr>
            <p:spPr bwMode="auto">
              <a:xfrm>
                <a:off x="384" y="1968"/>
                <a:ext cx="0" cy="288"/>
              </a:xfrm>
              <a:prstGeom prst="line">
                <a:avLst/>
              </a:prstGeom>
              <a:noFill/>
              <a:ln w="9525">
                <a:solidFill>
                  <a:schemeClr val="tx1"/>
                </a:solidFill>
                <a:round/>
                <a:headEnd/>
                <a:tailEnd/>
              </a:ln>
              <a:effectLst/>
            </p:spPr>
            <p:txBody>
              <a:bodyPr/>
              <a:lstStyle/>
              <a:p>
                <a:endParaRPr lang="en-US"/>
              </a:p>
            </p:txBody>
          </p:sp>
          <p:sp>
            <p:nvSpPr>
              <p:cNvPr id="118851" name="Line 67"/>
              <p:cNvSpPr>
                <a:spLocks noChangeShapeType="1"/>
              </p:cNvSpPr>
              <p:nvPr/>
            </p:nvSpPr>
            <p:spPr bwMode="auto">
              <a:xfrm>
                <a:off x="864" y="1968"/>
                <a:ext cx="0" cy="288"/>
              </a:xfrm>
              <a:prstGeom prst="line">
                <a:avLst/>
              </a:prstGeom>
              <a:noFill/>
              <a:ln w="9525">
                <a:solidFill>
                  <a:schemeClr val="tx1"/>
                </a:solidFill>
                <a:round/>
                <a:headEnd/>
                <a:tailEnd/>
              </a:ln>
              <a:effectLst/>
            </p:spPr>
            <p:txBody>
              <a:bodyPr/>
              <a:lstStyle/>
              <a:p>
                <a:endParaRPr lang="en-US"/>
              </a:p>
            </p:txBody>
          </p:sp>
          <p:sp>
            <p:nvSpPr>
              <p:cNvPr id="118852" name="Line 68"/>
              <p:cNvSpPr>
                <a:spLocks noChangeShapeType="1"/>
              </p:cNvSpPr>
              <p:nvPr/>
            </p:nvSpPr>
            <p:spPr bwMode="auto">
              <a:xfrm>
                <a:off x="1392" y="1968"/>
                <a:ext cx="0" cy="288"/>
              </a:xfrm>
              <a:prstGeom prst="line">
                <a:avLst/>
              </a:prstGeom>
              <a:noFill/>
              <a:ln w="9525">
                <a:solidFill>
                  <a:schemeClr val="tx1"/>
                </a:solidFill>
                <a:round/>
                <a:headEnd/>
                <a:tailEnd/>
              </a:ln>
              <a:effectLst/>
            </p:spPr>
            <p:txBody>
              <a:bodyPr/>
              <a:lstStyle/>
              <a:p>
                <a:endParaRPr lang="en-US"/>
              </a:p>
            </p:txBody>
          </p:sp>
          <p:sp>
            <p:nvSpPr>
              <p:cNvPr id="118853" name="Line 69"/>
              <p:cNvSpPr>
                <a:spLocks noChangeShapeType="1"/>
              </p:cNvSpPr>
              <p:nvPr/>
            </p:nvSpPr>
            <p:spPr bwMode="auto">
              <a:xfrm>
                <a:off x="1896" y="1968"/>
                <a:ext cx="0" cy="288"/>
              </a:xfrm>
              <a:prstGeom prst="line">
                <a:avLst/>
              </a:prstGeom>
              <a:noFill/>
              <a:ln w="9525">
                <a:solidFill>
                  <a:schemeClr val="tx1"/>
                </a:solidFill>
                <a:round/>
                <a:headEnd/>
                <a:tailEnd/>
              </a:ln>
              <a:effectLst/>
            </p:spPr>
            <p:txBody>
              <a:bodyPr/>
              <a:lstStyle/>
              <a:p>
                <a:endParaRPr lang="en-US"/>
              </a:p>
            </p:txBody>
          </p:sp>
          <p:sp>
            <p:nvSpPr>
              <p:cNvPr id="118854" name="Line 70"/>
              <p:cNvSpPr>
                <a:spLocks noChangeShapeType="1"/>
              </p:cNvSpPr>
              <p:nvPr/>
            </p:nvSpPr>
            <p:spPr bwMode="auto">
              <a:xfrm>
                <a:off x="2448" y="1968"/>
                <a:ext cx="0" cy="288"/>
              </a:xfrm>
              <a:prstGeom prst="line">
                <a:avLst/>
              </a:prstGeom>
              <a:noFill/>
              <a:ln w="9525">
                <a:solidFill>
                  <a:schemeClr val="tx1"/>
                </a:solidFill>
                <a:round/>
                <a:headEnd/>
                <a:tailEnd/>
              </a:ln>
              <a:effectLst/>
            </p:spPr>
            <p:txBody>
              <a:bodyPr/>
              <a:lstStyle/>
              <a:p>
                <a:endParaRPr lang="en-US"/>
              </a:p>
            </p:txBody>
          </p:sp>
          <p:sp>
            <p:nvSpPr>
              <p:cNvPr id="118855" name="Line 71"/>
              <p:cNvSpPr>
                <a:spLocks noChangeShapeType="1"/>
              </p:cNvSpPr>
              <p:nvPr/>
            </p:nvSpPr>
            <p:spPr bwMode="auto">
              <a:xfrm>
                <a:off x="2976" y="1968"/>
                <a:ext cx="0" cy="288"/>
              </a:xfrm>
              <a:prstGeom prst="line">
                <a:avLst/>
              </a:prstGeom>
              <a:noFill/>
              <a:ln w="9525">
                <a:solidFill>
                  <a:schemeClr val="tx1"/>
                </a:solidFill>
                <a:round/>
                <a:headEnd/>
                <a:tailEnd/>
              </a:ln>
              <a:effectLst/>
            </p:spPr>
            <p:txBody>
              <a:bodyPr/>
              <a:lstStyle/>
              <a:p>
                <a:endParaRPr lang="en-US"/>
              </a:p>
            </p:txBody>
          </p:sp>
          <p:sp>
            <p:nvSpPr>
              <p:cNvPr id="118856" name="Line 72"/>
              <p:cNvSpPr>
                <a:spLocks noChangeShapeType="1"/>
              </p:cNvSpPr>
              <p:nvPr/>
            </p:nvSpPr>
            <p:spPr bwMode="auto">
              <a:xfrm>
                <a:off x="3531" y="1968"/>
                <a:ext cx="0" cy="288"/>
              </a:xfrm>
              <a:prstGeom prst="line">
                <a:avLst/>
              </a:prstGeom>
              <a:noFill/>
              <a:ln w="9525">
                <a:solidFill>
                  <a:schemeClr val="tx1"/>
                </a:solidFill>
                <a:round/>
                <a:headEnd/>
                <a:tailEnd/>
              </a:ln>
              <a:effectLst/>
            </p:spPr>
            <p:txBody>
              <a:bodyPr/>
              <a:lstStyle/>
              <a:p>
                <a:endParaRPr lang="en-US"/>
              </a:p>
            </p:txBody>
          </p:sp>
          <p:sp>
            <p:nvSpPr>
              <p:cNvPr id="118857" name="Line 73"/>
              <p:cNvSpPr>
                <a:spLocks noChangeShapeType="1"/>
              </p:cNvSpPr>
              <p:nvPr/>
            </p:nvSpPr>
            <p:spPr bwMode="auto">
              <a:xfrm>
                <a:off x="4032" y="1968"/>
                <a:ext cx="0" cy="288"/>
              </a:xfrm>
              <a:prstGeom prst="line">
                <a:avLst/>
              </a:prstGeom>
              <a:noFill/>
              <a:ln w="9525">
                <a:solidFill>
                  <a:schemeClr val="tx1"/>
                </a:solidFill>
                <a:round/>
                <a:headEnd/>
                <a:tailEnd/>
              </a:ln>
              <a:effectLst/>
            </p:spPr>
            <p:txBody>
              <a:bodyPr/>
              <a:lstStyle/>
              <a:p>
                <a:endParaRPr lang="en-US"/>
              </a:p>
            </p:txBody>
          </p:sp>
        </p:grpSp>
        <p:sp>
          <p:nvSpPr>
            <p:cNvPr id="118858" name="Text Box 74"/>
            <p:cNvSpPr txBox="1">
              <a:spLocks noChangeArrowheads="1"/>
            </p:cNvSpPr>
            <p:nvPr/>
          </p:nvSpPr>
          <p:spPr bwMode="auto">
            <a:xfrm>
              <a:off x="480" y="960"/>
              <a:ext cx="432" cy="192"/>
            </a:xfrm>
            <a:prstGeom prst="rect">
              <a:avLst/>
            </a:prstGeom>
            <a:noFill/>
            <a:ln w="9525">
              <a:noFill/>
              <a:miter lim="800000"/>
              <a:headEnd/>
              <a:tailEnd/>
            </a:ln>
            <a:effectLst/>
          </p:spPr>
          <p:txBody>
            <a:bodyPr>
              <a:spAutoFit/>
            </a:bodyPr>
            <a:lstStyle/>
            <a:p>
              <a:pPr>
                <a:spcBef>
                  <a:spcPct val="50000"/>
                </a:spcBef>
              </a:pPr>
              <a:r>
                <a:rPr lang="en-US" sz="1400">
                  <a:solidFill>
                    <a:srgbClr val="FF0000"/>
                  </a:solidFill>
                  <a:latin typeface="Times New Roman" charset="0"/>
                </a:rPr>
                <a:t>1 msec</a:t>
              </a:r>
            </a:p>
          </p:txBody>
        </p:sp>
        <p:sp>
          <p:nvSpPr>
            <p:cNvPr id="118859" name="Text Box 75"/>
            <p:cNvSpPr txBox="1">
              <a:spLocks noChangeArrowheads="1"/>
            </p:cNvSpPr>
            <p:nvPr/>
          </p:nvSpPr>
          <p:spPr bwMode="auto">
            <a:xfrm>
              <a:off x="2976" y="960"/>
              <a:ext cx="432" cy="192"/>
            </a:xfrm>
            <a:prstGeom prst="rect">
              <a:avLst/>
            </a:prstGeom>
            <a:noFill/>
            <a:ln w="9525">
              <a:noFill/>
              <a:miter lim="800000"/>
              <a:headEnd/>
              <a:tailEnd/>
            </a:ln>
            <a:effectLst/>
          </p:spPr>
          <p:txBody>
            <a:bodyPr>
              <a:spAutoFit/>
            </a:bodyPr>
            <a:lstStyle/>
            <a:p>
              <a:pPr>
                <a:spcBef>
                  <a:spcPct val="50000"/>
                </a:spcBef>
              </a:pPr>
              <a:r>
                <a:rPr lang="en-US" sz="1400">
                  <a:solidFill>
                    <a:srgbClr val="FF0000"/>
                  </a:solidFill>
                  <a:latin typeface="Times New Roman" charset="0"/>
                </a:rPr>
                <a:t>1 msec</a:t>
              </a:r>
            </a:p>
          </p:txBody>
        </p:sp>
        <p:sp>
          <p:nvSpPr>
            <p:cNvPr id="118860" name="Text Box 76"/>
            <p:cNvSpPr txBox="1">
              <a:spLocks noChangeArrowheads="1"/>
            </p:cNvSpPr>
            <p:nvPr/>
          </p:nvSpPr>
          <p:spPr bwMode="auto">
            <a:xfrm>
              <a:off x="2352" y="960"/>
              <a:ext cx="432" cy="192"/>
            </a:xfrm>
            <a:prstGeom prst="rect">
              <a:avLst/>
            </a:prstGeom>
            <a:noFill/>
            <a:ln w="9525">
              <a:noFill/>
              <a:miter lim="800000"/>
              <a:headEnd/>
              <a:tailEnd/>
            </a:ln>
            <a:effectLst/>
          </p:spPr>
          <p:txBody>
            <a:bodyPr>
              <a:spAutoFit/>
            </a:bodyPr>
            <a:lstStyle/>
            <a:p>
              <a:pPr>
                <a:spcBef>
                  <a:spcPct val="50000"/>
                </a:spcBef>
              </a:pPr>
              <a:r>
                <a:rPr lang="en-US" sz="1400">
                  <a:solidFill>
                    <a:srgbClr val="FF0000"/>
                  </a:solidFill>
                  <a:latin typeface="Times New Roman" charset="0"/>
                </a:rPr>
                <a:t>1 msec</a:t>
              </a:r>
            </a:p>
          </p:txBody>
        </p:sp>
        <p:sp>
          <p:nvSpPr>
            <p:cNvPr id="118861" name="Text Box 77"/>
            <p:cNvSpPr txBox="1">
              <a:spLocks noChangeArrowheads="1"/>
            </p:cNvSpPr>
            <p:nvPr/>
          </p:nvSpPr>
          <p:spPr bwMode="auto">
            <a:xfrm>
              <a:off x="1728" y="960"/>
              <a:ext cx="432" cy="192"/>
            </a:xfrm>
            <a:prstGeom prst="rect">
              <a:avLst/>
            </a:prstGeom>
            <a:noFill/>
            <a:ln w="9525">
              <a:noFill/>
              <a:miter lim="800000"/>
              <a:headEnd/>
              <a:tailEnd/>
            </a:ln>
            <a:effectLst/>
          </p:spPr>
          <p:txBody>
            <a:bodyPr>
              <a:spAutoFit/>
            </a:bodyPr>
            <a:lstStyle/>
            <a:p>
              <a:pPr>
                <a:spcBef>
                  <a:spcPct val="50000"/>
                </a:spcBef>
              </a:pPr>
              <a:r>
                <a:rPr lang="en-US" sz="1400">
                  <a:solidFill>
                    <a:srgbClr val="FF0000"/>
                  </a:solidFill>
                  <a:latin typeface="Times New Roman" charset="0"/>
                </a:rPr>
                <a:t>1 msec</a:t>
              </a:r>
            </a:p>
          </p:txBody>
        </p:sp>
        <p:sp>
          <p:nvSpPr>
            <p:cNvPr id="118862" name="Text Box 78"/>
            <p:cNvSpPr txBox="1">
              <a:spLocks noChangeArrowheads="1"/>
            </p:cNvSpPr>
            <p:nvPr/>
          </p:nvSpPr>
          <p:spPr bwMode="auto">
            <a:xfrm>
              <a:off x="1104" y="960"/>
              <a:ext cx="432" cy="192"/>
            </a:xfrm>
            <a:prstGeom prst="rect">
              <a:avLst/>
            </a:prstGeom>
            <a:noFill/>
            <a:ln w="9525">
              <a:noFill/>
              <a:miter lim="800000"/>
              <a:headEnd/>
              <a:tailEnd/>
            </a:ln>
            <a:effectLst/>
          </p:spPr>
          <p:txBody>
            <a:bodyPr>
              <a:spAutoFit/>
            </a:bodyPr>
            <a:lstStyle/>
            <a:p>
              <a:pPr>
                <a:spcBef>
                  <a:spcPct val="50000"/>
                </a:spcBef>
              </a:pPr>
              <a:r>
                <a:rPr lang="en-US" sz="1400">
                  <a:solidFill>
                    <a:srgbClr val="FF0000"/>
                  </a:solidFill>
                  <a:latin typeface="Times New Roman" charset="0"/>
                </a:rPr>
                <a:t>1 msec</a:t>
              </a:r>
            </a:p>
          </p:txBody>
        </p:sp>
        <p:sp>
          <p:nvSpPr>
            <p:cNvPr id="118863" name="Rectangle 79"/>
            <p:cNvSpPr>
              <a:spLocks noChangeArrowheads="1"/>
            </p:cNvSpPr>
            <p:nvPr/>
          </p:nvSpPr>
          <p:spPr bwMode="auto">
            <a:xfrm>
              <a:off x="336" y="960"/>
              <a:ext cx="96" cy="2448"/>
            </a:xfrm>
            <a:prstGeom prst="rect">
              <a:avLst/>
            </a:prstGeom>
            <a:noFill/>
            <a:ln w="25400">
              <a:solidFill>
                <a:schemeClr val="accent1"/>
              </a:solidFill>
              <a:miter lim="800000"/>
              <a:headEnd/>
              <a:tailEnd/>
            </a:ln>
            <a:effectLst/>
          </p:spPr>
          <p:txBody>
            <a:bodyPr wrap="none" anchor="ctr"/>
            <a:lstStyle/>
            <a:p>
              <a:endParaRPr lang="en-US"/>
            </a:p>
          </p:txBody>
        </p:sp>
        <p:sp>
          <p:nvSpPr>
            <p:cNvPr id="118864" name="Rectangle 80"/>
            <p:cNvSpPr>
              <a:spLocks noChangeArrowheads="1"/>
            </p:cNvSpPr>
            <p:nvPr/>
          </p:nvSpPr>
          <p:spPr bwMode="auto">
            <a:xfrm>
              <a:off x="3480" y="968"/>
              <a:ext cx="96" cy="2448"/>
            </a:xfrm>
            <a:prstGeom prst="rect">
              <a:avLst/>
            </a:prstGeom>
            <a:noFill/>
            <a:ln w="25400">
              <a:solidFill>
                <a:schemeClr val="accent1"/>
              </a:solidFill>
              <a:miter lim="800000"/>
              <a:headEnd/>
              <a:tailEnd/>
            </a:ln>
            <a:effectLst/>
          </p:spPr>
          <p:txBody>
            <a:bodyPr wrap="none" anchor="ctr"/>
            <a:lstStyle/>
            <a:p>
              <a:endParaRPr lang="en-US"/>
            </a:p>
          </p:txBody>
        </p:sp>
        <p:sp>
          <p:nvSpPr>
            <p:cNvPr id="118865" name="Line 81"/>
            <p:cNvSpPr>
              <a:spLocks noChangeShapeType="1"/>
            </p:cNvSpPr>
            <p:nvPr/>
          </p:nvSpPr>
          <p:spPr bwMode="auto">
            <a:xfrm>
              <a:off x="288" y="3741"/>
              <a:ext cx="3792" cy="0"/>
            </a:xfrm>
            <a:prstGeom prst="line">
              <a:avLst/>
            </a:prstGeom>
            <a:noFill/>
            <a:ln w="25400">
              <a:solidFill>
                <a:schemeClr val="accent1"/>
              </a:solidFill>
              <a:round/>
              <a:headEnd/>
              <a:tailEnd/>
            </a:ln>
            <a:effectLst/>
          </p:spPr>
          <p:txBody>
            <a:bodyPr/>
            <a:lstStyle/>
            <a:p>
              <a:endParaRPr lang="en-US"/>
            </a:p>
          </p:txBody>
        </p:sp>
        <p:sp>
          <p:nvSpPr>
            <p:cNvPr id="118866" name="Line 82"/>
            <p:cNvSpPr>
              <a:spLocks noChangeShapeType="1"/>
            </p:cNvSpPr>
            <p:nvPr/>
          </p:nvSpPr>
          <p:spPr bwMode="auto">
            <a:xfrm>
              <a:off x="384" y="3504"/>
              <a:ext cx="0" cy="288"/>
            </a:xfrm>
            <a:prstGeom prst="line">
              <a:avLst/>
            </a:prstGeom>
            <a:noFill/>
            <a:ln w="25400">
              <a:solidFill>
                <a:schemeClr val="accent1"/>
              </a:solidFill>
              <a:round/>
              <a:headEnd/>
              <a:tailEnd/>
            </a:ln>
            <a:effectLst/>
          </p:spPr>
          <p:txBody>
            <a:bodyPr/>
            <a:lstStyle/>
            <a:p>
              <a:endParaRPr lang="en-US"/>
            </a:p>
          </p:txBody>
        </p:sp>
        <p:sp>
          <p:nvSpPr>
            <p:cNvPr id="118867" name="Line 83"/>
            <p:cNvSpPr>
              <a:spLocks noChangeShapeType="1"/>
            </p:cNvSpPr>
            <p:nvPr/>
          </p:nvSpPr>
          <p:spPr bwMode="auto">
            <a:xfrm>
              <a:off x="3531" y="3504"/>
              <a:ext cx="0" cy="288"/>
            </a:xfrm>
            <a:prstGeom prst="line">
              <a:avLst/>
            </a:prstGeom>
            <a:noFill/>
            <a:ln w="25400">
              <a:solidFill>
                <a:schemeClr val="accent1"/>
              </a:solidFill>
              <a:round/>
              <a:headEnd/>
              <a:tailEnd/>
            </a:ln>
            <a:effectLst/>
          </p:spPr>
          <p:txBody>
            <a:bodyPr/>
            <a:lstStyle/>
            <a:p>
              <a:endParaRPr lang="en-US"/>
            </a:p>
          </p:txBody>
        </p:sp>
        <p:sp>
          <p:nvSpPr>
            <p:cNvPr id="118868" name="Text Box 84"/>
            <p:cNvSpPr txBox="1">
              <a:spLocks noChangeArrowheads="1"/>
            </p:cNvSpPr>
            <p:nvPr/>
          </p:nvSpPr>
          <p:spPr bwMode="auto">
            <a:xfrm>
              <a:off x="1872" y="3456"/>
              <a:ext cx="432" cy="192"/>
            </a:xfrm>
            <a:prstGeom prst="rect">
              <a:avLst/>
            </a:prstGeom>
            <a:noFill/>
            <a:ln w="9525">
              <a:noFill/>
              <a:miter lim="800000"/>
              <a:headEnd/>
              <a:tailEnd/>
            </a:ln>
            <a:effectLst/>
          </p:spPr>
          <p:txBody>
            <a:bodyPr>
              <a:spAutoFit/>
            </a:bodyPr>
            <a:lstStyle/>
            <a:p>
              <a:pPr>
                <a:spcBef>
                  <a:spcPct val="50000"/>
                </a:spcBef>
              </a:pPr>
              <a:r>
                <a:rPr lang="en-US" sz="1400">
                  <a:solidFill>
                    <a:srgbClr val="FF0000"/>
                  </a:solidFill>
                  <a:latin typeface="Times New Roman" charset="0"/>
                </a:rPr>
                <a:t>5 msec</a:t>
              </a:r>
            </a:p>
          </p:txBody>
        </p:sp>
        <p:sp>
          <p:nvSpPr>
            <p:cNvPr id="118869" name="Text Box 85"/>
            <p:cNvSpPr txBox="1">
              <a:spLocks noChangeArrowheads="1"/>
            </p:cNvSpPr>
            <p:nvPr/>
          </p:nvSpPr>
          <p:spPr bwMode="auto">
            <a:xfrm>
              <a:off x="936" y="1336"/>
              <a:ext cx="432" cy="326"/>
            </a:xfrm>
            <a:prstGeom prst="rect">
              <a:avLst/>
            </a:prstGeom>
            <a:noFill/>
            <a:ln w="9525">
              <a:noFill/>
              <a:miter lim="800000"/>
              <a:headEnd/>
              <a:tailEnd/>
            </a:ln>
            <a:effectLst/>
          </p:spPr>
          <p:txBody>
            <a:bodyPr>
              <a:spAutoFit/>
            </a:bodyPr>
            <a:lstStyle/>
            <a:p>
              <a:pPr>
                <a:spcBef>
                  <a:spcPct val="50000"/>
                </a:spcBef>
              </a:pPr>
              <a:r>
                <a:rPr lang="en-US" sz="1400">
                  <a:solidFill>
                    <a:srgbClr val="FF0000"/>
                  </a:solidFill>
                  <a:latin typeface="Times New Roman" charset="0"/>
                </a:rPr>
                <a:t>0.83 msec</a:t>
              </a:r>
            </a:p>
          </p:txBody>
        </p:sp>
        <p:sp>
          <p:nvSpPr>
            <p:cNvPr id="118870" name="Text Box 86"/>
            <p:cNvSpPr txBox="1">
              <a:spLocks noChangeArrowheads="1"/>
            </p:cNvSpPr>
            <p:nvPr/>
          </p:nvSpPr>
          <p:spPr bwMode="auto">
            <a:xfrm>
              <a:off x="1896" y="2944"/>
              <a:ext cx="432" cy="326"/>
            </a:xfrm>
            <a:prstGeom prst="rect">
              <a:avLst/>
            </a:prstGeom>
            <a:noFill/>
            <a:ln w="9525">
              <a:noFill/>
              <a:miter lim="800000"/>
              <a:headEnd/>
              <a:tailEnd/>
            </a:ln>
            <a:effectLst/>
          </p:spPr>
          <p:txBody>
            <a:bodyPr>
              <a:spAutoFit/>
            </a:bodyPr>
            <a:lstStyle/>
            <a:p>
              <a:pPr algn="ctr"/>
              <a:r>
                <a:rPr lang="en-US" sz="1400">
                  <a:solidFill>
                    <a:srgbClr val="FF0000"/>
                  </a:solidFill>
                  <a:latin typeface="Times New Roman" charset="0"/>
                </a:rPr>
                <a:t>0.5 msec</a:t>
              </a:r>
            </a:p>
          </p:txBody>
        </p:sp>
        <p:sp>
          <p:nvSpPr>
            <p:cNvPr id="118871" name="Text Box 87"/>
            <p:cNvSpPr txBox="1">
              <a:spLocks noChangeArrowheads="1"/>
            </p:cNvSpPr>
            <p:nvPr/>
          </p:nvSpPr>
          <p:spPr bwMode="auto">
            <a:xfrm>
              <a:off x="1560" y="2176"/>
              <a:ext cx="432" cy="326"/>
            </a:xfrm>
            <a:prstGeom prst="rect">
              <a:avLst/>
            </a:prstGeom>
            <a:noFill/>
            <a:ln w="9525">
              <a:noFill/>
              <a:miter lim="800000"/>
              <a:headEnd/>
              <a:tailEnd/>
            </a:ln>
            <a:effectLst/>
          </p:spPr>
          <p:txBody>
            <a:bodyPr>
              <a:spAutoFit/>
            </a:bodyPr>
            <a:lstStyle/>
            <a:p>
              <a:pPr>
                <a:spcBef>
                  <a:spcPct val="50000"/>
                </a:spcBef>
              </a:pPr>
              <a:r>
                <a:rPr lang="en-US" sz="1400">
                  <a:solidFill>
                    <a:srgbClr val="FF0000"/>
                  </a:solidFill>
                  <a:latin typeface="Times New Roman" charset="0"/>
                </a:rPr>
                <a:t>0.625msec</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18786"/>
                                        </p:tgtEl>
                                        <p:attrNameLst>
                                          <p:attrName>style.visibility</p:attrName>
                                        </p:attrNameLst>
                                      </p:cBhvr>
                                      <p:to>
                                        <p:strVal val="visible"/>
                                      </p:to>
                                    </p:set>
                                    <p:anim calcmode="lin" valueType="num">
                                      <p:cBhvr additive="base">
                                        <p:cTn id="7" dur="500" fill="hold"/>
                                        <p:tgtEl>
                                          <p:spTgt spid="118786"/>
                                        </p:tgtEl>
                                        <p:attrNameLst>
                                          <p:attrName>ppt_x</p:attrName>
                                        </p:attrNameLst>
                                      </p:cBhvr>
                                      <p:tavLst>
                                        <p:tav tm="0">
                                          <p:val>
                                            <p:strVal val="#ppt_x"/>
                                          </p:val>
                                        </p:tav>
                                        <p:tav tm="100000">
                                          <p:val>
                                            <p:strVal val="#ppt_x"/>
                                          </p:val>
                                        </p:tav>
                                      </p:tavLst>
                                    </p:anim>
                                    <p:anim calcmode="lin" valueType="num">
                                      <p:cBhvr additive="base">
                                        <p:cTn id="8" dur="500" fill="hold"/>
                                        <p:tgtEl>
                                          <p:spTgt spid="11878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Oval 2">
            <a:hlinkHover r:id="" action="ppaction://noaction">
              <a:snd r:embed="rId2" name="300 HZ 1F0-10F0.wav"/>
            </a:hlinkHover>
          </p:cNvPr>
          <p:cNvSpPr>
            <a:spLocks noChangeArrowheads="1"/>
          </p:cNvSpPr>
          <p:nvPr/>
        </p:nvSpPr>
        <p:spPr bwMode="auto">
          <a:xfrm>
            <a:off x="2057400" y="1524000"/>
            <a:ext cx="457200" cy="457200"/>
          </a:xfrm>
          <a:prstGeom prst="ellipse">
            <a:avLst/>
          </a:prstGeom>
          <a:solidFill>
            <a:srgbClr val="CC0000"/>
          </a:solidFill>
          <a:ln w="9525">
            <a:noFill/>
            <a:round/>
            <a:headEnd/>
            <a:tailEnd/>
          </a:ln>
          <a:effectLst/>
        </p:spPr>
        <p:txBody>
          <a:bodyPr wrap="none" anchor="ctr"/>
          <a:lstStyle/>
          <a:p>
            <a:endParaRPr lang="en-US" dirty="0"/>
          </a:p>
        </p:txBody>
      </p:sp>
      <p:sp>
        <p:nvSpPr>
          <p:cNvPr id="108547" name="Oval 3">
            <a:hlinkHover r:id="" action="ppaction://noaction">
              <a:snd r:embed="rId3" name="200 HZ 1F0-10F0.wav"/>
            </a:hlinkHover>
          </p:cNvPr>
          <p:cNvSpPr>
            <a:spLocks noChangeArrowheads="1"/>
          </p:cNvSpPr>
          <p:nvPr/>
        </p:nvSpPr>
        <p:spPr bwMode="auto">
          <a:xfrm>
            <a:off x="2057400" y="4648200"/>
            <a:ext cx="457200" cy="457200"/>
          </a:xfrm>
          <a:prstGeom prst="ellipse">
            <a:avLst/>
          </a:prstGeom>
          <a:solidFill>
            <a:srgbClr val="0000CC"/>
          </a:solidFill>
          <a:ln w="9525">
            <a:noFill/>
            <a:round/>
            <a:headEnd/>
            <a:tailEnd/>
          </a:ln>
          <a:effectLst/>
        </p:spPr>
        <p:txBody>
          <a:bodyPr wrap="none" anchor="ctr"/>
          <a:lstStyle/>
          <a:p>
            <a:endParaRPr lang="en-US" dirty="0"/>
          </a:p>
        </p:txBody>
      </p:sp>
      <p:sp>
        <p:nvSpPr>
          <p:cNvPr id="108548" name="Oval 4">
            <a:hlinkHover r:id="" action="ppaction://noaction">
              <a:snd r:embed="rId4" name="225 HZ 1F0-10F0.wav"/>
            </a:hlinkHover>
          </p:cNvPr>
          <p:cNvSpPr>
            <a:spLocks noChangeArrowheads="1"/>
          </p:cNvSpPr>
          <p:nvPr/>
        </p:nvSpPr>
        <p:spPr bwMode="auto">
          <a:xfrm>
            <a:off x="2057400" y="3886200"/>
            <a:ext cx="457200" cy="457200"/>
          </a:xfrm>
          <a:prstGeom prst="ellipse">
            <a:avLst/>
          </a:prstGeom>
          <a:solidFill>
            <a:srgbClr val="006600"/>
          </a:solidFill>
          <a:ln w="9525">
            <a:noFill/>
            <a:round/>
            <a:headEnd/>
            <a:tailEnd/>
          </a:ln>
          <a:effectLst/>
        </p:spPr>
        <p:txBody>
          <a:bodyPr wrap="none" anchor="ctr"/>
          <a:lstStyle/>
          <a:p>
            <a:endParaRPr lang="en-US" dirty="0"/>
          </a:p>
        </p:txBody>
      </p:sp>
      <p:sp>
        <p:nvSpPr>
          <p:cNvPr id="108549" name="Oval 5">
            <a:hlinkHover r:id="" action="ppaction://noaction">
              <a:snd r:embed="rId5" name="250 HZ 1F0-10F0.wav"/>
            </a:hlinkHover>
          </p:cNvPr>
          <p:cNvSpPr>
            <a:spLocks noChangeArrowheads="1"/>
          </p:cNvSpPr>
          <p:nvPr/>
        </p:nvSpPr>
        <p:spPr bwMode="auto">
          <a:xfrm>
            <a:off x="2057400" y="3124200"/>
            <a:ext cx="457200" cy="457200"/>
          </a:xfrm>
          <a:prstGeom prst="ellipse">
            <a:avLst/>
          </a:prstGeom>
          <a:solidFill>
            <a:srgbClr val="E1DC00"/>
          </a:solidFill>
          <a:ln w="9525">
            <a:noFill/>
            <a:round/>
            <a:headEnd/>
            <a:tailEnd/>
          </a:ln>
          <a:effectLst/>
        </p:spPr>
        <p:txBody>
          <a:bodyPr wrap="none" anchor="ctr"/>
          <a:lstStyle/>
          <a:p>
            <a:endParaRPr lang="en-US" dirty="0"/>
          </a:p>
        </p:txBody>
      </p:sp>
      <p:sp>
        <p:nvSpPr>
          <p:cNvPr id="108550" name="Oval 6">
            <a:hlinkHover r:id="" action="ppaction://noaction">
              <a:snd r:embed="rId6" name="275 HZ 1F0-10F0.wav"/>
            </a:hlinkHover>
          </p:cNvPr>
          <p:cNvSpPr>
            <a:spLocks noChangeArrowheads="1"/>
          </p:cNvSpPr>
          <p:nvPr/>
        </p:nvSpPr>
        <p:spPr bwMode="auto">
          <a:xfrm>
            <a:off x="2057400" y="2286000"/>
            <a:ext cx="457200" cy="457200"/>
          </a:xfrm>
          <a:prstGeom prst="ellipse">
            <a:avLst/>
          </a:prstGeom>
          <a:solidFill>
            <a:srgbClr val="FF6600"/>
          </a:solidFill>
          <a:ln w="9525">
            <a:noFill/>
            <a:round/>
            <a:headEnd/>
            <a:tailEnd/>
          </a:ln>
          <a:effectLst/>
        </p:spPr>
        <p:txBody>
          <a:bodyPr wrap="none" anchor="ctr"/>
          <a:lstStyle/>
          <a:p>
            <a:endParaRPr lang="en-US" dirty="0"/>
          </a:p>
        </p:txBody>
      </p:sp>
      <p:sp>
        <p:nvSpPr>
          <p:cNvPr id="108551" name="Oval 7">
            <a:hlinkHover r:id="" action="ppaction://noaction">
              <a:snd r:embed="rId7" name="300 HZ 2F0-10F0.wav"/>
            </a:hlinkHover>
          </p:cNvPr>
          <p:cNvSpPr>
            <a:spLocks noChangeArrowheads="1"/>
          </p:cNvSpPr>
          <p:nvPr/>
        </p:nvSpPr>
        <p:spPr bwMode="auto">
          <a:xfrm>
            <a:off x="3124200" y="1524000"/>
            <a:ext cx="457200" cy="457200"/>
          </a:xfrm>
          <a:prstGeom prst="ellipse">
            <a:avLst/>
          </a:prstGeom>
          <a:solidFill>
            <a:srgbClr val="FF0000"/>
          </a:solidFill>
          <a:ln w="9525">
            <a:noFill/>
            <a:round/>
            <a:headEnd/>
            <a:tailEnd/>
          </a:ln>
          <a:effectLst/>
        </p:spPr>
        <p:txBody>
          <a:bodyPr wrap="none" anchor="ctr"/>
          <a:lstStyle/>
          <a:p>
            <a:endParaRPr lang="en-US" dirty="0"/>
          </a:p>
        </p:txBody>
      </p:sp>
      <p:sp>
        <p:nvSpPr>
          <p:cNvPr id="108552" name="Oval 8">
            <a:hlinkHover r:id="" action="ppaction://noaction">
              <a:snd r:embed="rId8" name="200 HZ 2F0-10F0.wav"/>
            </a:hlinkHover>
          </p:cNvPr>
          <p:cNvSpPr>
            <a:spLocks noChangeArrowheads="1"/>
          </p:cNvSpPr>
          <p:nvPr/>
        </p:nvSpPr>
        <p:spPr bwMode="auto">
          <a:xfrm>
            <a:off x="3124200" y="4648200"/>
            <a:ext cx="457200" cy="457200"/>
          </a:xfrm>
          <a:prstGeom prst="ellipse">
            <a:avLst/>
          </a:prstGeom>
          <a:solidFill>
            <a:srgbClr val="3333FF"/>
          </a:solidFill>
          <a:ln w="9525">
            <a:noFill/>
            <a:round/>
            <a:headEnd/>
            <a:tailEnd/>
          </a:ln>
          <a:effectLst/>
        </p:spPr>
        <p:txBody>
          <a:bodyPr wrap="none" anchor="ctr"/>
          <a:lstStyle/>
          <a:p>
            <a:endParaRPr lang="en-US" dirty="0"/>
          </a:p>
        </p:txBody>
      </p:sp>
      <p:sp>
        <p:nvSpPr>
          <p:cNvPr id="108553" name="Oval 9">
            <a:hlinkHover r:id="" action="ppaction://noaction">
              <a:snd r:embed="rId9" name="225 HZ 2F0-10F0.wav"/>
            </a:hlinkHover>
          </p:cNvPr>
          <p:cNvSpPr>
            <a:spLocks noChangeArrowheads="1"/>
          </p:cNvSpPr>
          <p:nvPr/>
        </p:nvSpPr>
        <p:spPr bwMode="auto">
          <a:xfrm>
            <a:off x="3124200" y="3886200"/>
            <a:ext cx="457200" cy="457200"/>
          </a:xfrm>
          <a:prstGeom prst="ellipse">
            <a:avLst/>
          </a:prstGeom>
          <a:solidFill>
            <a:srgbClr val="339933"/>
          </a:solidFill>
          <a:ln w="9525">
            <a:noFill/>
            <a:round/>
            <a:headEnd/>
            <a:tailEnd/>
          </a:ln>
          <a:effectLst/>
        </p:spPr>
        <p:txBody>
          <a:bodyPr wrap="none" anchor="ctr"/>
          <a:lstStyle/>
          <a:p>
            <a:endParaRPr lang="en-US" dirty="0"/>
          </a:p>
        </p:txBody>
      </p:sp>
      <p:sp>
        <p:nvSpPr>
          <p:cNvPr id="108554" name="Oval 10">
            <a:hlinkHover r:id="" action="ppaction://noaction">
              <a:snd r:embed="rId10" name="250 HZ 2F0-10F0.wav"/>
            </a:hlinkHover>
          </p:cNvPr>
          <p:cNvSpPr>
            <a:spLocks noChangeArrowheads="1"/>
          </p:cNvSpPr>
          <p:nvPr/>
        </p:nvSpPr>
        <p:spPr bwMode="auto">
          <a:xfrm>
            <a:off x="3124200" y="3124200"/>
            <a:ext cx="457200" cy="457200"/>
          </a:xfrm>
          <a:prstGeom prst="ellipse">
            <a:avLst/>
          </a:prstGeom>
          <a:solidFill>
            <a:srgbClr val="FFFF00"/>
          </a:solidFill>
          <a:ln w="9525">
            <a:noFill/>
            <a:round/>
            <a:headEnd/>
            <a:tailEnd/>
          </a:ln>
          <a:effectLst/>
        </p:spPr>
        <p:txBody>
          <a:bodyPr wrap="none" anchor="ctr"/>
          <a:lstStyle/>
          <a:p>
            <a:endParaRPr lang="en-US" dirty="0"/>
          </a:p>
        </p:txBody>
      </p:sp>
      <p:sp>
        <p:nvSpPr>
          <p:cNvPr id="108555" name="Oval 11">
            <a:hlinkHover r:id="" action="ppaction://noaction">
              <a:snd r:embed="rId11" name="275 HZ 2F0-10F0.wav"/>
            </a:hlinkHover>
          </p:cNvPr>
          <p:cNvSpPr>
            <a:spLocks noChangeArrowheads="1"/>
          </p:cNvSpPr>
          <p:nvPr/>
        </p:nvSpPr>
        <p:spPr bwMode="auto">
          <a:xfrm>
            <a:off x="3124200" y="2286000"/>
            <a:ext cx="457200" cy="457200"/>
          </a:xfrm>
          <a:prstGeom prst="ellipse">
            <a:avLst/>
          </a:prstGeom>
          <a:solidFill>
            <a:srgbClr val="FF9900"/>
          </a:solidFill>
          <a:ln w="9525">
            <a:noFill/>
            <a:round/>
            <a:headEnd/>
            <a:tailEnd/>
          </a:ln>
          <a:effectLst/>
        </p:spPr>
        <p:txBody>
          <a:bodyPr wrap="none" anchor="ctr"/>
          <a:lstStyle/>
          <a:p>
            <a:endParaRPr lang="en-US" dirty="0"/>
          </a:p>
        </p:txBody>
      </p:sp>
      <p:sp>
        <p:nvSpPr>
          <p:cNvPr id="108556" name="Oval 12">
            <a:hlinkHover r:id="" action="ppaction://noaction">
              <a:snd r:embed="rId12" name="300 HZ 3F0-10F0.wav"/>
            </a:hlinkHover>
          </p:cNvPr>
          <p:cNvSpPr>
            <a:spLocks noChangeArrowheads="1"/>
          </p:cNvSpPr>
          <p:nvPr/>
        </p:nvSpPr>
        <p:spPr bwMode="auto">
          <a:xfrm>
            <a:off x="4191000" y="1524000"/>
            <a:ext cx="457200" cy="457200"/>
          </a:xfrm>
          <a:prstGeom prst="ellipse">
            <a:avLst/>
          </a:prstGeom>
          <a:solidFill>
            <a:srgbClr val="FF7C80"/>
          </a:solidFill>
          <a:ln w="9525">
            <a:noFill/>
            <a:round/>
            <a:headEnd/>
            <a:tailEnd/>
          </a:ln>
          <a:effectLst/>
        </p:spPr>
        <p:txBody>
          <a:bodyPr wrap="none" anchor="ctr"/>
          <a:lstStyle/>
          <a:p>
            <a:endParaRPr lang="en-US" dirty="0"/>
          </a:p>
        </p:txBody>
      </p:sp>
      <p:sp>
        <p:nvSpPr>
          <p:cNvPr id="108557" name="Oval 13">
            <a:hlinkHover r:id="" action="ppaction://noaction">
              <a:snd r:embed="rId13" name="200 HZ 3F0-10F0.wav"/>
            </a:hlinkHover>
          </p:cNvPr>
          <p:cNvSpPr>
            <a:spLocks noChangeArrowheads="1"/>
          </p:cNvSpPr>
          <p:nvPr/>
        </p:nvSpPr>
        <p:spPr bwMode="auto">
          <a:xfrm>
            <a:off x="4191000" y="4648200"/>
            <a:ext cx="457200" cy="457200"/>
          </a:xfrm>
          <a:prstGeom prst="ellipse">
            <a:avLst/>
          </a:prstGeom>
          <a:solidFill>
            <a:srgbClr val="3366FF"/>
          </a:solidFill>
          <a:ln w="9525">
            <a:noFill/>
            <a:round/>
            <a:headEnd/>
            <a:tailEnd/>
          </a:ln>
          <a:effectLst/>
        </p:spPr>
        <p:txBody>
          <a:bodyPr wrap="none" anchor="ctr"/>
          <a:lstStyle/>
          <a:p>
            <a:endParaRPr lang="en-US" dirty="0"/>
          </a:p>
        </p:txBody>
      </p:sp>
      <p:sp>
        <p:nvSpPr>
          <p:cNvPr id="108558" name="Oval 14">
            <a:hlinkHover r:id="" action="ppaction://noaction">
              <a:snd r:embed="rId14" name="225 HZ 3F0-10F0.wav"/>
            </a:hlinkHover>
          </p:cNvPr>
          <p:cNvSpPr>
            <a:spLocks noChangeArrowheads="1"/>
          </p:cNvSpPr>
          <p:nvPr/>
        </p:nvSpPr>
        <p:spPr bwMode="auto">
          <a:xfrm>
            <a:off x="4191000" y="3886200"/>
            <a:ext cx="457200" cy="457200"/>
          </a:xfrm>
          <a:prstGeom prst="ellipse">
            <a:avLst/>
          </a:prstGeom>
          <a:solidFill>
            <a:srgbClr val="00CC00"/>
          </a:solidFill>
          <a:ln w="9525">
            <a:noFill/>
            <a:round/>
            <a:headEnd/>
            <a:tailEnd/>
          </a:ln>
          <a:effectLst/>
        </p:spPr>
        <p:txBody>
          <a:bodyPr wrap="none" anchor="ctr"/>
          <a:lstStyle/>
          <a:p>
            <a:endParaRPr lang="en-US" dirty="0"/>
          </a:p>
        </p:txBody>
      </p:sp>
      <p:sp>
        <p:nvSpPr>
          <p:cNvPr id="108559" name="Oval 15">
            <a:hlinkHover r:id="" action="ppaction://noaction">
              <a:snd r:embed="rId15" name="250 HZ 3F0-10F0.wav"/>
            </a:hlinkHover>
          </p:cNvPr>
          <p:cNvSpPr>
            <a:spLocks noChangeArrowheads="1"/>
          </p:cNvSpPr>
          <p:nvPr/>
        </p:nvSpPr>
        <p:spPr bwMode="auto">
          <a:xfrm>
            <a:off x="4191000" y="3124200"/>
            <a:ext cx="457200" cy="457200"/>
          </a:xfrm>
          <a:prstGeom prst="ellipse">
            <a:avLst/>
          </a:prstGeom>
          <a:solidFill>
            <a:srgbClr val="FFFF66"/>
          </a:solidFill>
          <a:ln w="9525">
            <a:noFill/>
            <a:round/>
            <a:headEnd/>
            <a:tailEnd/>
          </a:ln>
          <a:effectLst/>
        </p:spPr>
        <p:txBody>
          <a:bodyPr wrap="none" anchor="ctr"/>
          <a:lstStyle/>
          <a:p>
            <a:endParaRPr lang="en-US" dirty="0"/>
          </a:p>
        </p:txBody>
      </p:sp>
      <p:sp>
        <p:nvSpPr>
          <p:cNvPr id="108560" name="Oval 16">
            <a:hlinkHover r:id="" action="ppaction://noaction">
              <a:snd r:embed="rId16" name="275 HZ 3F0-10F0.wav"/>
            </a:hlinkHover>
          </p:cNvPr>
          <p:cNvSpPr>
            <a:spLocks noChangeArrowheads="1"/>
          </p:cNvSpPr>
          <p:nvPr/>
        </p:nvSpPr>
        <p:spPr bwMode="auto">
          <a:xfrm>
            <a:off x="4191000" y="2286000"/>
            <a:ext cx="457200" cy="457200"/>
          </a:xfrm>
          <a:prstGeom prst="ellipse">
            <a:avLst/>
          </a:prstGeom>
          <a:solidFill>
            <a:srgbClr val="FFCC00"/>
          </a:solidFill>
          <a:ln w="9525">
            <a:noFill/>
            <a:round/>
            <a:headEnd/>
            <a:tailEnd/>
          </a:ln>
          <a:effectLst/>
        </p:spPr>
        <p:txBody>
          <a:bodyPr wrap="none" anchor="ctr"/>
          <a:lstStyle/>
          <a:p>
            <a:endParaRPr lang="en-US" dirty="0"/>
          </a:p>
        </p:txBody>
      </p:sp>
      <p:sp>
        <p:nvSpPr>
          <p:cNvPr id="108561" name="Oval 17">
            <a:hlinkHover r:id="" action="ppaction://noaction">
              <a:snd r:embed="rId17" name="300 HZ 4F0-10F0.wav"/>
            </a:hlinkHover>
          </p:cNvPr>
          <p:cNvSpPr>
            <a:spLocks noChangeArrowheads="1"/>
          </p:cNvSpPr>
          <p:nvPr/>
        </p:nvSpPr>
        <p:spPr bwMode="auto">
          <a:xfrm>
            <a:off x="5181600" y="1524000"/>
            <a:ext cx="457200" cy="457200"/>
          </a:xfrm>
          <a:prstGeom prst="ellipse">
            <a:avLst/>
          </a:prstGeom>
          <a:solidFill>
            <a:srgbClr val="FF6699"/>
          </a:solidFill>
          <a:ln w="9525">
            <a:noFill/>
            <a:round/>
            <a:headEnd/>
            <a:tailEnd/>
          </a:ln>
          <a:effectLst/>
        </p:spPr>
        <p:txBody>
          <a:bodyPr wrap="none" anchor="ctr"/>
          <a:lstStyle/>
          <a:p>
            <a:endParaRPr lang="en-US" dirty="0"/>
          </a:p>
        </p:txBody>
      </p:sp>
      <p:sp>
        <p:nvSpPr>
          <p:cNvPr id="108562" name="Oval 18">
            <a:hlinkHover r:id="" action="ppaction://noaction">
              <a:snd r:embed="rId18" name="200 HZ 4F0-10F0.wav"/>
            </a:hlinkHover>
          </p:cNvPr>
          <p:cNvSpPr>
            <a:spLocks noChangeArrowheads="1"/>
          </p:cNvSpPr>
          <p:nvPr/>
        </p:nvSpPr>
        <p:spPr bwMode="auto">
          <a:xfrm>
            <a:off x="5181600" y="4648200"/>
            <a:ext cx="457200" cy="457200"/>
          </a:xfrm>
          <a:prstGeom prst="ellipse">
            <a:avLst/>
          </a:prstGeom>
          <a:solidFill>
            <a:srgbClr val="6699FF"/>
          </a:solidFill>
          <a:ln w="9525">
            <a:noFill/>
            <a:round/>
            <a:headEnd/>
            <a:tailEnd/>
          </a:ln>
          <a:effectLst/>
        </p:spPr>
        <p:txBody>
          <a:bodyPr wrap="none" anchor="ctr"/>
          <a:lstStyle/>
          <a:p>
            <a:endParaRPr lang="en-US" dirty="0"/>
          </a:p>
        </p:txBody>
      </p:sp>
      <p:sp>
        <p:nvSpPr>
          <p:cNvPr id="108563" name="Oval 19">
            <a:hlinkHover r:id="" action="ppaction://noaction">
              <a:snd r:embed="rId19" name="225 HZ 4F0-10F0.wav"/>
            </a:hlinkHover>
          </p:cNvPr>
          <p:cNvSpPr>
            <a:spLocks noChangeArrowheads="1"/>
          </p:cNvSpPr>
          <p:nvPr/>
        </p:nvSpPr>
        <p:spPr bwMode="auto">
          <a:xfrm>
            <a:off x="5181600" y="3886200"/>
            <a:ext cx="457200" cy="457200"/>
          </a:xfrm>
          <a:prstGeom prst="ellipse">
            <a:avLst/>
          </a:prstGeom>
          <a:solidFill>
            <a:srgbClr val="66FF66"/>
          </a:solidFill>
          <a:ln w="9525">
            <a:noFill/>
            <a:round/>
            <a:headEnd/>
            <a:tailEnd/>
          </a:ln>
          <a:effectLst/>
        </p:spPr>
        <p:txBody>
          <a:bodyPr wrap="none" anchor="ctr"/>
          <a:lstStyle/>
          <a:p>
            <a:endParaRPr lang="en-US" dirty="0"/>
          </a:p>
        </p:txBody>
      </p:sp>
      <p:sp>
        <p:nvSpPr>
          <p:cNvPr id="108564" name="Oval 20">
            <a:hlinkHover r:id="" action="ppaction://noaction">
              <a:snd r:embed="rId20" name="250 HZ 4F0-10F0.wav"/>
            </a:hlinkHover>
          </p:cNvPr>
          <p:cNvSpPr>
            <a:spLocks noChangeArrowheads="1"/>
          </p:cNvSpPr>
          <p:nvPr/>
        </p:nvSpPr>
        <p:spPr bwMode="auto">
          <a:xfrm>
            <a:off x="5181600" y="3124200"/>
            <a:ext cx="457200" cy="457200"/>
          </a:xfrm>
          <a:prstGeom prst="ellipse">
            <a:avLst/>
          </a:prstGeom>
          <a:solidFill>
            <a:srgbClr val="FFFF99"/>
          </a:solidFill>
          <a:ln w="9525">
            <a:noFill/>
            <a:round/>
            <a:headEnd/>
            <a:tailEnd/>
          </a:ln>
          <a:effectLst/>
        </p:spPr>
        <p:txBody>
          <a:bodyPr wrap="none" anchor="ctr"/>
          <a:lstStyle/>
          <a:p>
            <a:endParaRPr lang="en-US" dirty="0"/>
          </a:p>
        </p:txBody>
      </p:sp>
      <p:sp>
        <p:nvSpPr>
          <p:cNvPr id="108565" name="Oval 21">
            <a:hlinkHover r:id="" action="ppaction://noaction">
              <a:snd r:embed="rId21" name="275 HZ 4F0-10F0.wav"/>
            </a:hlinkHover>
          </p:cNvPr>
          <p:cNvSpPr>
            <a:spLocks noChangeArrowheads="1"/>
          </p:cNvSpPr>
          <p:nvPr/>
        </p:nvSpPr>
        <p:spPr bwMode="auto">
          <a:xfrm>
            <a:off x="5181600" y="2286000"/>
            <a:ext cx="457200" cy="457200"/>
          </a:xfrm>
          <a:prstGeom prst="ellipse">
            <a:avLst/>
          </a:prstGeom>
          <a:solidFill>
            <a:srgbClr val="FFCC66"/>
          </a:solidFill>
          <a:ln w="9525">
            <a:noFill/>
            <a:round/>
            <a:headEnd/>
            <a:tailEnd/>
          </a:ln>
          <a:effectLst/>
        </p:spPr>
        <p:txBody>
          <a:bodyPr wrap="none" anchor="ctr"/>
          <a:lstStyle/>
          <a:p>
            <a:endParaRPr lang="en-US" dirty="0"/>
          </a:p>
        </p:txBody>
      </p:sp>
      <p:sp>
        <p:nvSpPr>
          <p:cNvPr id="108566" name="Oval 22">
            <a:hlinkHover r:id="" action="ppaction://noaction">
              <a:snd r:embed="rId22" name="300 HZ 5F0-10F0.wav"/>
            </a:hlinkHover>
          </p:cNvPr>
          <p:cNvSpPr>
            <a:spLocks noChangeArrowheads="1"/>
          </p:cNvSpPr>
          <p:nvPr/>
        </p:nvSpPr>
        <p:spPr bwMode="auto">
          <a:xfrm>
            <a:off x="6248400" y="1524000"/>
            <a:ext cx="457200" cy="457200"/>
          </a:xfrm>
          <a:prstGeom prst="ellipse">
            <a:avLst/>
          </a:prstGeom>
          <a:solidFill>
            <a:srgbClr val="FF99CC"/>
          </a:solidFill>
          <a:ln w="9525">
            <a:noFill/>
            <a:round/>
            <a:headEnd/>
            <a:tailEnd/>
          </a:ln>
          <a:effectLst/>
        </p:spPr>
        <p:txBody>
          <a:bodyPr wrap="none" anchor="ctr"/>
          <a:lstStyle/>
          <a:p>
            <a:endParaRPr lang="en-US" dirty="0"/>
          </a:p>
        </p:txBody>
      </p:sp>
      <p:sp>
        <p:nvSpPr>
          <p:cNvPr id="108567" name="Oval 23">
            <a:hlinkHover r:id="" action="ppaction://noaction">
              <a:snd r:embed="rId23" name="200 HZ 5F0-10F0.wav"/>
            </a:hlinkHover>
          </p:cNvPr>
          <p:cNvSpPr>
            <a:spLocks noChangeArrowheads="1"/>
          </p:cNvSpPr>
          <p:nvPr/>
        </p:nvSpPr>
        <p:spPr bwMode="auto">
          <a:xfrm>
            <a:off x="6248400" y="4648200"/>
            <a:ext cx="457200" cy="457200"/>
          </a:xfrm>
          <a:prstGeom prst="ellipse">
            <a:avLst/>
          </a:prstGeom>
          <a:solidFill>
            <a:srgbClr val="99CCFF"/>
          </a:solidFill>
          <a:ln w="9525">
            <a:noFill/>
            <a:round/>
            <a:headEnd/>
            <a:tailEnd/>
          </a:ln>
          <a:effectLst/>
        </p:spPr>
        <p:txBody>
          <a:bodyPr wrap="none" anchor="ctr"/>
          <a:lstStyle/>
          <a:p>
            <a:endParaRPr lang="en-US" dirty="0"/>
          </a:p>
        </p:txBody>
      </p:sp>
      <p:sp>
        <p:nvSpPr>
          <p:cNvPr id="108568" name="Oval 24">
            <a:hlinkHover r:id="" action="ppaction://noaction">
              <a:snd r:embed="rId24" name="225 HZ 5F0-10F0.wav"/>
            </a:hlinkHover>
          </p:cNvPr>
          <p:cNvSpPr>
            <a:spLocks noChangeArrowheads="1"/>
          </p:cNvSpPr>
          <p:nvPr/>
        </p:nvSpPr>
        <p:spPr bwMode="auto">
          <a:xfrm>
            <a:off x="6248400" y="3886200"/>
            <a:ext cx="457200" cy="457200"/>
          </a:xfrm>
          <a:prstGeom prst="ellipse">
            <a:avLst/>
          </a:prstGeom>
          <a:solidFill>
            <a:srgbClr val="99FF99"/>
          </a:solidFill>
          <a:ln w="9525">
            <a:noFill/>
            <a:round/>
            <a:headEnd/>
            <a:tailEnd/>
          </a:ln>
          <a:effectLst/>
        </p:spPr>
        <p:txBody>
          <a:bodyPr wrap="none" anchor="ctr"/>
          <a:lstStyle/>
          <a:p>
            <a:endParaRPr lang="en-US" dirty="0"/>
          </a:p>
        </p:txBody>
      </p:sp>
      <p:sp>
        <p:nvSpPr>
          <p:cNvPr id="108569" name="Oval 25">
            <a:hlinkHover r:id="" action="ppaction://noaction">
              <a:snd r:embed="rId25" name="250 HZ 5F0-10F0.wav"/>
            </a:hlinkHover>
          </p:cNvPr>
          <p:cNvSpPr>
            <a:spLocks noChangeArrowheads="1"/>
          </p:cNvSpPr>
          <p:nvPr/>
        </p:nvSpPr>
        <p:spPr bwMode="auto">
          <a:xfrm>
            <a:off x="6248400" y="3124200"/>
            <a:ext cx="457200" cy="457200"/>
          </a:xfrm>
          <a:prstGeom prst="ellipse">
            <a:avLst/>
          </a:prstGeom>
          <a:solidFill>
            <a:srgbClr val="FFFFCC"/>
          </a:solidFill>
          <a:ln w="9525">
            <a:noFill/>
            <a:round/>
            <a:headEnd/>
            <a:tailEnd/>
          </a:ln>
          <a:effectLst/>
        </p:spPr>
        <p:txBody>
          <a:bodyPr wrap="none" anchor="ctr"/>
          <a:lstStyle/>
          <a:p>
            <a:endParaRPr lang="en-US" dirty="0"/>
          </a:p>
        </p:txBody>
      </p:sp>
      <p:sp>
        <p:nvSpPr>
          <p:cNvPr id="108570" name="Oval 26">
            <a:hlinkHover r:id="" action="ppaction://noaction">
              <a:snd r:embed="rId26" name="275 HZ 5F0-10F0.wav"/>
            </a:hlinkHover>
          </p:cNvPr>
          <p:cNvSpPr>
            <a:spLocks noChangeArrowheads="1"/>
          </p:cNvSpPr>
          <p:nvPr/>
        </p:nvSpPr>
        <p:spPr bwMode="auto">
          <a:xfrm>
            <a:off x="6248400" y="2286000"/>
            <a:ext cx="457200" cy="457200"/>
          </a:xfrm>
          <a:prstGeom prst="ellipse">
            <a:avLst/>
          </a:prstGeom>
          <a:solidFill>
            <a:srgbClr val="FFCC99"/>
          </a:solidFill>
          <a:ln w="9525">
            <a:noFill/>
            <a:round/>
            <a:headEnd/>
            <a:tailEnd/>
          </a:ln>
          <a:effectLst/>
        </p:spPr>
        <p:txBody>
          <a:bodyPr wrap="none" anchor="ctr"/>
          <a:lstStyle/>
          <a:p>
            <a:endParaRPr lang="en-US" dirty="0"/>
          </a:p>
        </p:txBody>
      </p:sp>
      <p:grpSp>
        <p:nvGrpSpPr>
          <p:cNvPr id="108571" name="Group 27"/>
          <p:cNvGrpSpPr>
            <a:grpSpLocks/>
          </p:cNvGrpSpPr>
          <p:nvPr/>
        </p:nvGrpSpPr>
        <p:grpSpPr bwMode="auto">
          <a:xfrm>
            <a:off x="1751013" y="1219200"/>
            <a:ext cx="5410200" cy="4191000"/>
            <a:chOff x="1200" y="768"/>
            <a:chExt cx="3408" cy="2640"/>
          </a:xfrm>
        </p:grpSpPr>
        <p:sp>
          <p:nvSpPr>
            <p:cNvPr id="108572" name="Line 28"/>
            <p:cNvSpPr>
              <a:spLocks noChangeShapeType="1"/>
            </p:cNvSpPr>
            <p:nvPr/>
          </p:nvSpPr>
          <p:spPr bwMode="auto">
            <a:xfrm>
              <a:off x="1200" y="3408"/>
              <a:ext cx="3408" cy="0"/>
            </a:xfrm>
            <a:prstGeom prst="line">
              <a:avLst/>
            </a:prstGeom>
            <a:noFill/>
            <a:ln w="25400">
              <a:solidFill>
                <a:schemeClr val="tx1"/>
              </a:solidFill>
              <a:round/>
              <a:headEnd/>
              <a:tailEnd type="stealth" w="lg" len="lg"/>
            </a:ln>
            <a:effectLst/>
          </p:spPr>
          <p:txBody>
            <a:bodyPr/>
            <a:lstStyle/>
            <a:p>
              <a:endParaRPr lang="en-US" dirty="0"/>
            </a:p>
          </p:txBody>
        </p:sp>
        <p:sp>
          <p:nvSpPr>
            <p:cNvPr id="108573" name="Line 29"/>
            <p:cNvSpPr>
              <a:spLocks noChangeShapeType="1"/>
            </p:cNvSpPr>
            <p:nvPr/>
          </p:nvSpPr>
          <p:spPr bwMode="auto">
            <a:xfrm flipV="1">
              <a:off x="1200" y="768"/>
              <a:ext cx="0" cy="2640"/>
            </a:xfrm>
            <a:prstGeom prst="line">
              <a:avLst/>
            </a:prstGeom>
            <a:noFill/>
            <a:ln w="25400">
              <a:solidFill>
                <a:schemeClr val="tx1"/>
              </a:solidFill>
              <a:round/>
              <a:headEnd/>
              <a:tailEnd type="stealth" w="lg" len="lg"/>
            </a:ln>
            <a:effectLst/>
          </p:spPr>
          <p:txBody>
            <a:bodyPr/>
            <a:lstStyle/>
            <a:p>
              <a:endParaRPr lang="en-US" dirty="0"/>
            </a:p>
          </p:txBody>
        </p:sp>
      </p:grpSp>
      <p:sp>
        <p:nvSpPr>
          <p:cNvPr id="108574" name="Text Box 30"/>
          <p:cNvSpPr txBox="1">
            <a:spLocks noChangeArrowheads="1"/>
          </p:cNvSpPr>
          <p:nvPr/>
        </p:nvSpPr>
        <p:spPr bwMode="auto">
          <a:xfrm>
            <a:off x="3810000" y="5715000"/>
            <a:ext cx="1143000" cy="457200"/>
          </a:xfrm>
          <a:prstGeom prst="rect">
            <a:avLst/>
          </a:prstGeom>
          <a:noFill/>
          <a:ln w="9525">
            <a:noFill/>
            <a:miter lim="800000"/>
            <a:headEnd/>
            <a:tailEnd/>
          </a:ln>
          <a:effectLst/>
        </p:spPr>
        <p:txBody>
          <a:bodyPr>
            <a:spAutoFit/>
          </a:bodyPr>
          <a:lstStyle/>
          <a:p>
            <a:pPr>
              <a:spcBef>
                <a:spcPct val="50000"/>
              </a:spcBef>
            </a:pPr>
            <a:r>
              <a:rPr lang="en-US" sz="2400" dirty="0"/>
              <a:t>Timbre</a:t>
            </a:r>
          </a:p>
        </p:txBody>
      </p:sp>
      <p:sp>
        <p:nvSpPr>
          <p:cNvPr id="108575" name="Text Box 31"/>
          <p:cNvSpPr txBox="1">
            <a:spLocks noChangeArrowheads="1"/>
          </p:cNvSpPr>
          <p:nvPr/>
        </p:nvSpPr>
        <p:spPr bwMode="auto">
          <a:xfrm>
            <a:off x="685800" y="3048000"/>
            <a:ext cx="914400" cy="457200"/>
          </a:xfrm>
          <a:prstGeom prst="rect">
            <a:avLst/>
          </a:prstGeom>
          <a:noFill/>
          <a:ln w="9525">
            <a:noFill/>
            <a:miter lim="800000"/>
            <a:headEnd/>
            <a:tailEnd/>
          </a:ln>
          <a:effectLst/>
        </p:spPr>
        <p:txBody>
          <a:bodyPr>
            <a:spAutoFit/>
          </a:bodyPr>
          <a:lstStyle/>
          <a:p>
            <a:pPr>
              <a:spcBef>
                <a:spcPct val="50000"/>
              </a:spcBef>
            </a:pPr>
            <a:r>
              <a:rPr lang="en-US" sz="2400" dirty="0"/>
              <a:t>Pitch</a:t>
            </a:r>
          </a:p>
        </p:txBody>
      </p:sp>
      <p:sp>
        <p:nvSpPr>
          <p:cNvPr id="108576" name="Rectangle 32"/>
          <p:cNvSpPr>
            <a:spLocks noGrp="1" noChangeArrowheads="1"/>
          </p:cNvSpPr>
          <p:nvPr>
            <p:ph type="title"/>
          </p:nvPr>
        </p:nvSpPr>
        <p:spPr>
          <a:xfrm>
            <a:off x="685800" y="609600"/>
            <a:ext cx="7772400" cy="792163"/>
          </a:xfrm>
        </p:spPr>
        <p:txBody>
          <a:bodyPr/>
          <a:lstStyle/>
          <a:p>
            <a:r>
              <a:rPr lang="en-US" sz="3600" dirty="0">
                <a:solidFill>
                  <a:srgbClr val="3366FF"/>
                </a:solidFill>
              </a:rPr>
              <a:t>Pitch </a:t>
            </a:r>
            <a:r>
              <a:rPr lang="en-US" sz="3600" dirty="0" err="1">
                <a:solidFill>
                  <a:srgbClr val="3366FF"/>
                </a:solidFill>
              </a:rPr>
              <a:t>vs</a:t>
            </a:r>
            <a:r>
              <a:rPr lang="en-US" sz="3600" dirty="0">
                <a:solidFill>
                  <a:srgbClr val="3366FF"/>
                </a:solidFill>
              </a:rPr>
              <a:t> Timbre</a:t>
            </a:r>
          </a:p>
        </p:txBody>
      </p:sp>
    </p:spTree>
    <p:extLst>
      <p:ext uri="{BB962C8B-B14F-4D97-AF65-F5344CB8AC3E}">
        <p14:creationId xmlns:p14="http://schemas.microsoft.com/office/powerpoint/2010/main" val="22099433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ECE 537</a:t>
            </a:r>
            <a:endParaRPr lang="en-US" dirty="0"/>
          </a:p>
        </p:txBody>
      </p:sp>
      <p:sp>
        <p:nvSpPr>
          <p:cNvPr id="3" name="Subtitle 2"/>
          <p:cNvSpPr>
            <a:spLocks noGrp="1"/>
          </p:cNvSpPr>
          <p:nvPr>
            <p:ph type="subTitle" idx="1"/>
          </p:nvPr>
        </p:nvSpPr>
        <p:spPr/>
        <p:txBody>
          <a:bodyPr/>
          <a:lstStyle/>
          <a:p>
            <a:r>
              <a:rPr lang="en-US" dirty="0" smtClean="0"/>
              <a:t>Oct. 31, 2014</a:t>
            </a:r>
          </a:p>
          <a:p>
            <a:r>
              <a:rPr lang="en-US" dirty="0" smtClean="0"/>
              <a:t>Nov. 3 &amp; 5, 2014</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685800" y="381000"/>
            <a:ext cx="7772400" cy="609600"/>
          </a:xfrm>
        </p:spPr>
        <p:txBody>
          <a:bodyPr/>
          <a:lstStyle/>
          <a:p>
            <a:r>
              <a:rPr lang="en-US" sz="3200">
                <a:solidFill>
                  <a:srgbClr val="3366FF"/>
                </a:solidFill>
              </a:rPr>
              <a:t>Circular Pitch</a:t>
            </a:r>
          </a:p>
        </p:txBody>
      </p:sp>
      <p:sp>
        <p:nvSpPr>
          <p:cNvPr id="116739" name="Rectangle 3"/>
          <p:cNvSpPr>
            <a:spLocks noGrp="1" noChangeArrowheads="1"/>
          </p:cNvSpPr>
          <p:nvPr>
            <p:ph type="body" sz="half" idx="1"/>
          </p:nvPr>
        </p:nvSpPr>
        <p:spPr>
          <a:xfrm>
            <a:off x="533400" y="1219200"/>
            <a:ext cx="8077200" cy="4953000"/>
          </a:xfrm>
        </p:spPr>
        <p:txBody>
          <a:bodyPr/>
          <a:lstStyle/>
          <a:p>
            <a:r>
              <a:rPr lang="en-US" sz="2800"/>
              <a:t>Increase frequency and return to the same pitch</a:t>
            </a:r>
          </a:p>
          <a:p>
            <a:pPr lvl="1">
              <a:spcBef>
                <a:spcPct val="50000"/>
              </a:spcBef>
              <a:buFontTx/>
              <a:buNone/>
            </a:pPr>
            <a:r>
              <a:rPr lang="en-US" sz="2400"/>
              <a:t>1400	1400		1400		1400</a:t>
            </a:r>
          </a:p>
          <a:p>
            <a:pPr lvl="1">
              <a:spcBef>
                <a:spcPct val="50000"/>
              </a:spcBef>
              <a:buFontTx/>
              <a:buNone/>
            </a:pPr>
            <a:r>
              <a:rPr lang="en-US" sz="2400"/>
              <a:t>1200	1200		1200		1200</a:t>
            </a:r>
          </a:p>
          <a:p>
            <a:pPr lvl="1">
              <a:spcBef>
                <a:spcPct val="50000"/>
              </a:spcBef>
              <a:buFontTx/>
              <a:buNone/>
            </a:pPr>
            <a:r>
              <a:rPr lang="en-US" sz="2400"/>
              <a:t>1000	1000		1000		1000</a:t>
            </a:r>
          </a:p>
          <a:p>
            <a:pPr lvl="1">
              <a:spcBef>
                <a:spcPct val="50000"/>
              </a:spcBef>
              <a:buFontTx/>
              <a:buNone/>
            </a:pPr>
            <a:r>
              <a:rPr lang="en-US" sz="2400"/>
              <a:t>800	 800		 800		 800</a:t>
            </a:r>
          </a:p>
          <a:p>
            <a:pPr lvl="1">
              <a:spcBef>
                <a:spcPct val="50000"/>
              </a:spcBef>
              <a:buFontTx/>
              <a:buNone/>
            </a:pPr>
            <a:r>
              <a:rPr lang="en-US" sz="2400"/>
              <a:t>600	 600		 600</a:t>
            </a:r>
          </a:p>
          <a:p>
            <a:pPr lvl="1">
              <a:spcBef>
                <a:spcPct val="50000"/>
              </a:spcBef>
              <a:buFontTx/>
              <a:buNone/>
            </a:pPr>
            <a:r>
              <a:rPr lang="en-US" sz="2400"/>
              <a:t>400	 400</a:t>
            </a:r>
          </a:p>
          <a:p>
            <a:pPr lvl="1">
              <a:spcBef>
                <a:spcPct val="50000"/>
              </a:spcBef>
              <a:buFontTx/>
              <a:buNone/>
            </a:pPr>
            <a:r>
              <a:rPr lang="en-US" sz="2400"/>
              <a:t>200</a:t>
            </a:r>
            <a:endParaRPr lang="en-US" sz="2000"/>
          </a:p>
          <a:p>
            <a:pPr>
              <a:buFontTx/>
              <a:buNone/>
            </a:pPr>
            <a:endParaRPr lang="en-US" sz="2400"/>
          </a:p>
        </p:txBody>
      </p:sp>
      <p:sp>
        <p:nvSpPr>
          <p:cNvPr id="116740" name="Text Box 4"/>
          <p:cNvSpPr txBox="1">
            <a:spLocks noChangeArrowheads="1"/>
          </p:cNvSpPr>
          <p:nvPr/>
        </p:nvSpPr>
        <p:spPr bwMode="auto">
          <a:xfrm>
            <a:off x="517525" y="1108075"/>
            <a:ext cx="8245475" cy="457200"/>
          </a:xfrm>
          <a:prstGeom prst="rect">
            <a:avLst/>
          </a:prstGeom>
          <a:noFill/>
          <a:ln w="9525">
            <a:noFill/>
            <a:miter lim="800000"/>
            <a:headEnd/>
            <a:tailEnd/>
          </a:ln>
          <a:effectLst/>
        </p:spPr>
        <p:txBody>
          <a:bodyPr>
            <a:spAutoFit/>
          </a:bodyPr>
          <a:lstStyle/>
          <a:p>
            <a:endParaRPr lang="en-US" sz="2400">
              <a:latin typeface="Times New Roman" charset="0"/>
            </a:endParaRPr>
          </a:p>
        </p:txBody>
      </p:sp>
      <p:grpSp>
        <p:nvGrpSpPr>
          <p:cNvPr id="116741" name="Group 5"/>
          <p:cNvGrpSpPr>
            <a:grpSpLocks/>
          </p:cNvGrpSpPr>
          <p:nvPr/>
        </p:nvGrpSpPr>
        <p:grpSpPr bwMode="auto">
          <a:xfrm>
            <a:off x="1765300" y="2070100"/>
            <a:ext cx="4635500" cy="3416300"/>
            <a:chOff x="1121" y="1304"/>
            <a:chExt cx="2920" cy="2152"/>
          </a:xfrm>
        </p:grpSpPr>
        <p:sp>
          <p:nvSpPr>
            <p:cNvPr id="116742" name="Line 6"/>
            <p:cNvSpPr>
              <a:spLocks noChangeShapeType="1"/>
            </p:cNvSpPr>
            <p:nvPr/>
          </p:nvSpPr>
          <p:spPr bwMode="auto">
            <a:xfrm flipV="1">
              <a:off x="1121" y="1680"/>
              <a:ext cx="336" cy="240"/>
            </a:xfrm>
            <a:prstGeom prst="line">
              <a:avLst/>
            </a:prstGeom>
            <a:noFill/>
            <a:ln w="31750">
              <a:solidFill>
                <a:srgbClr val="FF0000"/>
              </a:solidFill>
              <a:round/>
              <a:headEnd/>
              <a:tailEnd type="triangle" w="lg" len="med"/>
            </a:ln>
            <a:effectLst/>
          </p:spPr>
          <p:txBody>
            <a:bodyPr/>
            <a:lstStyle/>
            <a:p>
              <a:endParaRPr lang="en-US"/>
            </a:p>
          </p:txBody>
        </p:sp>
        <p:sp>
          <p:nvSpPr>
            <p:cNvPr id="116743" name="Line 7"/>
            <p:cNvSpPr>
              <a:spLocks noChangeShapeType="1"/>
            </p:cNvSpPr>
            <p:nvPr/>
          </p:nvSpPr>
          <p:spPr bwMode="auto">
            <a:xfrm flipV="1">
              <a:off x="2009" y="2712"/>
              <a:ext cx="624" cy="280"/>
            </a:xfrm>
            <a:prstGeom prst="line">
              <a:avLst/>
            </a:prstGeom>
            <a:noFill/>
            <a:ln w="31750">
              <a:solidFill>
                <a:srgbClr val="FF0000"/>
              </a:solidFill>
              <a:round/>
              <a:headEnd/>
              <a:tailEnd type="triangle" w="lg" len="med"/>
            </a:ln>
            <a:effectLst/>
          </p:spPr>
          <p:txBody>
            <a:bodyPr/>
            <a:lstStyle/>
            <a:p>
              <a:endParaRPr lang="en-US"/>
            </a:p>
          </p:txBody>
        </p:sp>
        <p:sp>
          <p:nvSpPr>
            <p:cNvPr id="116744" name="Line 8"/>
            <p:cNvSpPr>
              <a:spLocks noChangeShapeType="1"/>
            </p:cNvSpPr>
            <p:nvPr/>
          </p:nvSpPr>
          <p:spPr bwMode="auto">
            <a:xfrm flipV="1">
              <a:off x="1121" y="2024"/>
              <a:ext cx="336" cy="240"/>
            </a:xfrm>
            <a:prstGeom prst="line">
              <a:avLst/>
            </a:prstGeom>
            <a:noFill/>
            <a:ln w="31750">
              <a:solidFill>
                <a:srgbClr val="FF0000"/>
              </a:solidFill>
              <a:round/>
              <a:headEnd/>
              <a:tailEnd type="triangle" w="lg" len="med"/>
            </a:ln>
            <a:effectLst/>
          </p:spPr>
          <p:txBody>
            <a:bodyPr/>
            <a:lstStyle/>
            <a:p>
              <a:endParaRPr lang="en-US"/>
            </a:p>
          </p:txBody>
        </p:sp>
        <p:sp>
          <p:nvSpPr>
            <p:cNvPr id="116745" name="Line 9"/>
            <p:cNvSpPr>
              <a:spLocks noChangeShapeType="1"/>
            </p:cNvSpPr>
            <p:nvPr/>
          </p:nvSpPr>
          <p:spPr bwMode="auto">
            <a:xfrm flipV="1">
              <a:off x="1121" y="1304"/>
              <a:ext cx="336" cy="240"/>
            </a:xfrm>
            <a:prstGeom prst="line">
              <a:avLst/>
            </a:prstGeom>
            <a:noFill/>
            <a:ln w="31750">
              <a:solidFill>
                <a:srgbClr val="FF0000"/>
              </a:solidFill>
              <a:round/>
              <a:headEnd/>
              <a:tailEnd type="triangle" w="lg" len="med"/>
            </a:ln>
            <a:effectLst/>
          </p:spPr>
          <p:txBody>
            <a:bodyPr/>
            <a:lstStyle/>
            <a:p>
              <a:endParaRPr lang="en-US"/>
            </a:p>
          </p:txBody>
        </p:sp>
        <p:sp>
          <p:nvSpPr>
            <p:cNvPr id="116746" name="Line 10"/>
            <p:cNvSpPr>
              <a:spLocks noChangeShapeType="1"/>
            </p:cNvSpPr>
            <p:nvPr/>
          </p:nvSpPr>
          <p:spPr bwMode="auto">
            <a:xfrm flipV="1">
              <a:off x="1121" y="2352"/>
              <a:ext cx="336" cy="240"/>
            </a:xfrm>
            <a:prstGeom prst="line">
              <a:avLst/>
            </a:prstGeom>
            <a:noFill/>
            <a:ln w="31750">
              <a:solidFill>
                <a:srgbClr val="FF0000"/>
              </a:solidFill>
              <a:round/>
              <a:headEnd/>
              <a:tailEnd type="triangle" w="lg" len="med"/>
            </a:ln>
            <a:effectLst/>
          </p:spPr>
          <p:txBody>
            <a:bodyPr/>
            <a:lstStyle/>
            <a:p>
              <a:endParaRPr lang="en-US"/>
            </a:p>
          </p:txBody>
        </p:sp>
        <p:sp>
          <p:nvSpPr>
            <p:cNvPr id="116747" name="Line 11"/>
            <p:cNvSpPr>
              <a:spLocks noChangeShapeType="1"/>
            </p:cNvSpPr>
            <p:nvPr/>
          </p:nvSpPr>
          <p:spPr bwMode="auto">
            <a:xfrm flipV="1">
              <a:off x="1121" y="2688"/>
              <a:ext cx="336" cy="240"/>
            </a:xfrm>
            <a:prstGeom prst="line">
              <a:avLst/>
            </a:prstGeom>
            <a:noFill/>
            <a:ln w="31750">
              <a:solidFill>
                <a:srgbClr val="FF0000"/>
              </a:solidFill>
              <a:round/>
              <a:headEnd/>
              <a:tailEnd type="triangle" w="lg" len="med"/>
            </a:ln>
            <a:effectLst/>
          </p:spPr>
          <p:txBody>
            <a:bodyPr/>
            <a:lstStyle/>
            <a:p>
              <a:endParaRPr lang="en-US"/>
            </a:p>
          </p:txBody>
        </p:sp>
        <p:sp>
          <p:nvSpPr>
            <p:cNvPr id="116748" name="Line 12"/>
            <p:cNvSpPr>
              <a:spLocks noChangeShapeType="1"/>
            </p:cNvSpPr>
            <p:nvPr/>
          </p:nvSpPr>
          <p:spPr bwMode="auto">
            <a:xfrm flipV="1">
              <a:off x="1121" y="3040"/>
              <a:ext cx="336" cy="240"/>
            </a:xfrm>
            <a:prstGeom prst="line">
              <a:avLst/>
            </a:prstGeom>
            <a:noFill/>
            <a:ln w="31750">
              <a:solidFill>
                <a:srgbClr val="FF0000"/>
              </a:solidFill>
              <a:round/>
              <a:headEnd/>
              <a:tailEnd type="triangle" w="lg" len="med"/>
            </a:ln>
            <a:effectLst/>
          </p:spPr>
          <p:txBody>
            <a:bodyPr/>
            <a:lstStyle/>
            <a:p>
              <a:endParaRPr lang="en-US"/>
            </a:p>
          </p:txBody>
        </p:sp>
        <p:sp>
          <p:nvSpPr>
            <p:cNvPr id="116749" name="Line 13"/>
            <p:cNvSpPr>
              <a:spLocks noChangeShapeType="1"/>
            </p:cNvSpPr>
            <p:nvPr/>
          </p:nvSpPr>
          <p:spPr bwMode="auto">
            <a:xfrm flipV="1">
              <a:off x="3149" y="2344"/>
              <a:ext cx="624" cy="280"/>
            </a:xfrm>
            <a:prstGeom prst="line">
              <a:avLst/>
            </a:prstGeom>
            <a:noFill/>
            <a:ln w="31750">
              <a:solidFill>
                <a:srgbClr val="FF0000"/>
              </a:solidFill>
              <a:round/>
              <a:headEnd/>
              <a:tailEnd type="triangle" w="lg" len="med"/>
            </a:ln>
            <a:effectLst/>
          </p:spPr>
          <p:txBody>
            <a:bodyPr/>
            <a:lstStyle/>
            <a:p>
              <a:endParaRPr lang="en-US"/>
            </a:p>
          </p:txBody>
        </p:sp>
        <p:sp>
          <p:nvSpPr>
            <p:cNvPr id="116750" name="Line 14"/>
            <p:cNvSpPr>
              <a:spLocks noChangeShapeType="1"/>
            </p:cNvSpPr>
            <p:nvPr/>
          </p:nvSpPr>
          <p:spPr bwMode="auto">
            <a:xfrm flipV="1">
              <a:off x="2000" y="2368"/>
              <a:ext cx="624" cy="280"/>
            </a:xfrm>
            <a:prstGeom prst="line">
              <a:avLst/>
            </a:prstGeom>
            <a:noFill/>
            <a:ln w="31750">
              <a:solidFill>
                <a:srgbClr val="FF0000"/>
              </a:solidFill>
              <a:round/>
              <a:headEnd/>
              <a:tailEnd type="triangle" w="lg" len="med"/>
            </a:ln>
            <a:effectLst/>
          </p:spPr>
          <p:txBody>
            <a:bodyPr/>
            <a:lstStyle/>
            <a:p>
              <a:endParaRPr lang="en-US"/>
            </a:p>
          </p:txBody>
        </p:sp>
        <p:sp>
          <p:nvSpPr>
            <p:cNvPr id="116751" name="Line 15"/>
            <p:cNvSpPr>
              <a:spLocks noChangeShapeType="1"/>
            </p:cNvSpPr>
            <p:nvPr/>
          </p:nvSpPr>
          <p:spPr bwMode="auto">
            <a:xfrm flipV="1">
              <a:off x="2000" y="2024"/>
              <a:ext cx="624" cy="280"/>
            </a:xfrm>
            <a:prstGeom prst="line">
              <a:avLst/>
            </a:prstGeom>
            <a:noFill/>
            <a:ln w="31750">
              <a:solidFill>
                <a:srgbClr val="FF0000"/>
              </a:solidFill>
              <a:round/>
              <a:headEnd/>
              <a:tailEnd type="triangle" w="lg" len="med"/>
            </a:ln>
            <a:effectLst/>
          </p:spPr>
          <p:txBody>
            <a:bodyPr/>
            <a:lstStyle/>
            <a:p>
              <a:endParaRPr lang="en-US"/>
            </a:p>
          </p:txBody>
        </p:sp>
        <p:sp>
          <p:nvSpPr>
            <p:cNvPr id="116752" name="Line 16"/>
            <p:cNvSpPr>
              <a:spLocks noChangeShapeType="1"/>
            </p:cNvSpPr>
            <p:nvPr/>
          </p:nvSpPr>
          <p:spPr bwMode="auto">
            <a:xfrm flipV="1">
              <a:off x="2000" y="1664"/>
              <a:ext cx="624" cy="280"/>
            </a:xfrm>
            <a:prstGeom prst="line">
              <a:avLst/>
            </a:prstGeom>
            <a:noFill/>
            <a:ln w="31750">
              <a:solidFill>
                <a:srgbClr val="FF0000"/>
              </a:solidFill>
              <a:round/>
              <a:headEnd/>
              <a:tailEnd type="triangle" w="lg" len="med"/>
            </a:ln>
            <a:effectLst/>
          </p:spPr>
          <p:txBody>
            <a:bodyPr/>
            <a:lstStyle/>
            <a:p>
              <a:endParaRPr lang="en-US"/>
            </a:p>
          </p:txBody>
        </p:sp>
        <p:sp>
          <p:nvSpPr>
            <p:cNvPr id="116753" name="Line 17"/>
            <p:cNvSpPr>
              <a:spLocks noChangeShapeType="1"/>
            </p:cNvSpPr>
            <p:nvPr/>
          </p:nvSpPr>
          <p:spPr bwMode="auto">
            <a:xfrm flipV="1">
              <a:off x="2000" y="1336"/>
              <a:ext cx="624" cy="280"/>
            </a:xfrm>
            <a:prstGeom prst="line">
              <a:avLst/>
            </a:prstGeom>
            <a:noFill/>
            <a:ln w="31750">
              <a:solidFill>
                <a:srgbClr val="FF0000"/>
              </a:solidFill>
              <a:round/>
              <a:headEnd/>
              <a:tailEnd type="triangle" w="lg" len="med"/>
            </a:ln>
            <a:effectLst/>
          </p:spPr>
          <p:txBody>
            <a:bodyPr/>
            <a:lstStyle/>
            <a:p>
              <a:endParaRPr lang="en-US"/>
            </a:p>
          </p:txBody>
        </p:sp>
        <p:sp>
          <p:nvSpPr>
            <p:cNvPr id="116754" name="Line 18"/>
            <p:cNvSpPr>
              <a:spLocks noChangeShapeType="1"/>
            </p:cNvSpPr>
            <p:nvPr/>
          </p:nvSpPr>
          <p:spPr bwMode="auto">
            <a:xfrm flipV="1">
              <a:off x="3149" y="1328"/>
              <a:ext cx="624" cy="280"/>
            </a:xfrm>
            <a:prstGeom prst="line">
              <a:avLst/>
            </a:prstGeom>
            <a:noFill/>
            <a:ln w="31750">
              <a:solidFill>
                <a:srgbClr val="FF0000"/>
              </a:solidFill>
              <a:round/>
              <a:headEnd/>
              <a:tailEnd type="triangle" w="lg" len="med"/>
            </a:ln>
            <a:effectLst/>
          </p:spPr>
          <p:txBody>
            <a:bodyPr/>
            <a:lstStyle/>
            <a:p>
              <a:endParaRPr lang="en-US"/>
            </a:p>
          </p:txBody>
        </p:sp>
        <p:sp>
          <p:nvSpPr>
            <p:cNvPr id="116755" name="Line 19"/>
            <p:cNvSpPr>
              <a:spLocks noChangeShapeType="1"/>
            </p:cNvSpPr>
            <p:nvPr/>
          </p:nvSpPr>
          <p:spPr bwMode="auto">
            <a:xfrm flipV="1">
              <a:off x="3149" y="1680"/>
              <a:ext cx="624" cy="280"/>
            </a:xfrm>
            <a:prstGeom prst="line">
              <a:avLst/>
            </a:prstGeom>
            <a:noFill/>
            <a:ln w="31750">
              <a:solidFill>
                <a:srgbClr val="FF0000"/>
              </a:solidFill>
              <a:round/>
              <a:headEnd/>
              <a:tailEnd type="triangle" w="lg" len="med"/>
            </a:ln>
            <a:effectLst/>
          </p:spPr>
          <p:txBody>
            <a:bodyPr/>
            <a:lstStyle/>
            <a:p>
              <a:endParaRPr lang="en-US"/>
            </a:p>
          </p:txBody>
        </p:sp>
        <p:sp>
          <p:nvSpPr>
            <p:cNvPr id="116756" name="Line 20"/>
            <p:cNvSpPr>
              <a:spLocks noChangeShapeType="1"/>
            </p:cNvSpPr>
            <p:nvPr/>
          </p:nvSpPr>
          <p:spPr bwMode="auto">
            <a:xfrm flipV="1">
              <a:off x="3149" y="2024"/>
              <a:ext cx="624" cy="280"/>
            </a:xfrm>
            <a:prstGeom prst="line">
              <a:avLst/>
            </a:prstGeom>
            <a:noFill/>
            <a:ln w="31750">
              <a:solidFill>
                <a:srgbClr val="FF0000"/>
              </a:solidFill>
              <a:round/>
              <a:headEnd/>
              <a:tailEnd type="triangle" w="lg" len="med"/>
            </a:ln>
            <a:effectLst/>
          </p:spPr>
          <p:txBody>
            <a:bodyPr/>
            <a:lstStyle/>
            <a:p>
              <a:endParaRPr lang="en-US"/>
            </a:p>
          </p:txBody>
        </p:sp>
        <p:sp>
          <p:nvSpPr>
            <p:cNvPr id="116757" name="Line 21"/>
            <p:cNvSpPr>
              <a:spLocks noChangeShapeType="1"/>
            </p:cNvSpPr>
            <p:nvPr/>
          </p:nvSpPr>
          <p:spPr bwMode="auto">
            <a:xfrm>
              <a:off x="1728" y="3168"/>
              <a:ext cx="0" cy="288"/>
            </a:xfrm>
            <a:prstGeom prst="line">
              <a:avLst/>
            </a:prstGeom>
            <a:noFill/>
            <a:ln w="31750">
              <a:solidFill>
                <a:schemeClr val="accent2"/>
              </a:solidFill>
              <a:round/>
              <a:headEnd/>
              <a:tailEnd type="triangle" w="lg" len="med"/>
            </a:ln>
            <a:effectLst/>
          </p:spPr>
          <p:txBody>
            <a:bodyPr/>
            <a:lstStyle/>
            <a:p>
              <a:endParaRPr lang="en-US"/>
            </a:p>
          </p:txBody>
        </p:sp>
        <p:sp>
          <p:nvSpPr>
            <p:cNvPr id="116758" name="Line 22"/>
            <p:cNvSpPr>
              <a:spLocks noChangeShapeType="1"/>
            </p:cNvSpPr>
            <p:nvPr/>
          </p:nvSpPr>
          <p:spPr bwMode="auto">
            <a:xfrm>
              <a:off x="2889" y="2832"/>
              <a:ext cx="0" cy="624"/>
            </a:xfrm>
            <a:prstGeom prst="line">
              <a:avLst/>
            </a:prstGeom>
            <a:noFill/>
            <a:ln w="31750">
              <a:solidFill>
                <a:schemeClr val="accent2"/>
              </a:solidFill>
              <a:round/>
              <a:headEnd/>
              <a:tailEnd type="triangle" w="lg" len="med"/>
            </a:ln>
            <a:effectLst/>
          </p:spPr>
          <p:txBody>
            <a:bodyPr/>
            <a:lstStyle/>
            <a:p>
              <a:endParaRPr lang="en-US"/>
            </a:p>
          </p:txBody>
        </p:sp>
        <p:sp>
          <p:nvSpPr>
            <p:cNvPr id="116759" name="Line 23"/>
            <p:cNvSpPr>
              <a:spLocks noChangeShapeType="1"/>
            </p:cNvSpPr>
            <p:nvPr/>
          </p:nvSpPr>
          <p:spPr bwMode="auto">
            <a:xfrm>
              <a:off x="4041" y="2544"/>
              <a:ext cx="0" cy="864"/>
            </a:xfrm>
            <a:prstGeom prst="line">
              <a:avLst/>
            </a:prstGeom>
            <a:noFill/>
            <a:ln w="31750">
              <a:solidFill>
                <a:schemeClr val="accent2"/>
              </a:solidFill>
              <a:round/>
              <a:headEnd/>
              <a:tailEnd type="triangle" w="lg" len="med"/>
            </a:ln>
            <a:effec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673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suction.wav"/>
                                        </p:tgtEl>
                                      </p:cMediaNode>
                                    </p:audio>
                                  </p:sub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739">
                                            <p:txEl>
                                              <p:pRg st="0" end="0"/>
                                            </p:txEl>
                                          </p:spTgt>
                                        </p:tgtEl>
                                        <p:attrNameLst>
                                          <p:attrName>style.visibility</p:attrName>
                                        </p:attrNameLst>
                                      </p:cBhvr>
                                      <p:to>
                                        <p:strVal val="visible"/>
                                      </p:to>
                                    </p:set>
                                    <p:animEffect transition="in" filter="fade">
                                      <p:cBhvr>
                                        <p:cTn id="10" dur="500"/>
                                        <p:tgtEl>
                                          <p:spTgt spid="116739">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6739">
                                            <p:txEl>
                                              <p:pRg st="1" end="1"/>
                                            </p:txEl>
                                          </p:spTgt>
                                        </p:tgtEl>
                                        <p:attrNameLst>
                                          <p:attrName>style.visibility</p:attrName>
                                        </p:attrNameLst>
                                      </p:cBhvr>
                                      <p:to>
                                        <p:strVal val="visible"/>
                                      </p:to>
                                    </p:set>
                                    <p:animEffect transition="in" filter="fade">
                                      <p:cBhvr>
                                        <p:cTn id="14" dur="500"/>
                                        <p:tgtEl>
                                          <p:spTgt spid="116739">
                                            <p:txEl>
                                              <p:pRg st="1" end="1"/>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6739">
                                            <p:txEl>
                                              <p:pRg st="2" end="2"/>
                                            </p:txEl>
                                          </p:spTgt>
                                        </p:tgtEl>
                                        <p:attrNameLst>
                                          <p:attrName>style.visibility</p:attrName>
                                        </p:attrNameLst>
                                      </p:cBhvr>
                                      <p:to>
                                        <p:strVal val="visible"/>
                                      </p:to>
                                    </p:set>
                                    <p:animEffect transition="in" filter="fade">
                                      <p:cBhvr>
                                        <p:cTn id="18" dur="500"/>
                                        <p:tgtEl>
                                          <p:spTgt spid="116739">
                                            <p:txEl>
                                              <p:pRg st="2" end="2"/>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16739">
                                            <p:txEl>
                                              <p:pRg st="3" end="3"/>
                                            </p:txEl>
                                          </p:spTgt>
                                        </p:tgtEl>
                                        <p:attrNameLst>
                                          <p:attrName>style.visibility</p:attrName>
                                        </p:attrNameLst>
                                      </p:cBhvr>
                                      <p:to>
                                        <p:strVal val="visible"/>
                                      </p:to>
                                    </p:set>
                                    <p:animEffect transition="in" filter="fade">
                                      <p:cBhvr>
                                        <p:cTn id="22" dur="500"/>
                                        <p:tgtEl>
                                          <p:spTgt spid="116739">
                                            <p:txEl>
                                              <p:pRg st="3" end="3"/>
                                            </p:txEl>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16739">
                                            <p:txEl>
                                              <p:pRg st="4" end="4"/>
                                            </p:txEl>
                                          </p:spTgt>
                                        </p:tgtEl>
                                        <p:attrNameLst>
                                          <p:attrName>style.visibility</p:attrName>
                                        </p:attrNameLst>
                                      </p:cBhvr>
                                      <p:to>
                                        <p:strVal val="visible"/>
                                      </p:to>
                                    </p:set>
                                    <p:animEffect transition="in" filter="fade">
                                      <p:cBhvr>
                                        <p:cTn id="26" dur="500"/>
                                        <p:tgtEl>
                                          <p:spTgt spid="116739">
                                            <p:txEl>
                                              <p:pRg st="4" end="4"/>
                                            </p:txEl>
                                          </p:spTgt>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16739">
                                            <p:txEl>
                                              <p:pRg st="5" end="5"/>
                                            </p:txEl>
                                          </p:spTgt>
                                        </p:tgtEl>
                                        <p:attrNameLst>
                                          <p:attrName>style.visibility</p:attrName>
                                        </p:attrNameLst>
                                      </p:cBhvr>
                                      <p:to>
                                        <p:strVal val="visible"/>
                                      </p:to>
                                    </p:set>
                                    <p:animEffect transition="in" filter="fade">
                                      <p:cBhvr>
                                        <p:cTn id="30" dur="500"/>
                                        <p:tgtEl>
                                          <p:spTgt spid="116739">
                                            <p:txEl>
                                              <p:pRg st="5" end="5"/>
                                            </p:txEl>
                                          </p:spTgt>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116739">
                                            <p:txEl>
                                              <p:pRg st="6" end="6"/>
                                            </p:txEl>
                                          </p:spTgt>
                                        </p:tgtEl>
                                        <p:attrNameLst>
                                          <p:attrName>style.visibility</p:attrName>
                                        </p:attrNameLst>
                                      </p:cBhvr>
                                      <p:to>
                                        <p:strVal val="visible"/>
                                      </p:to>
                                    </p:set>
                                    <p:animEffect transition="in" filter="fade">
                                      <p:cBhvr>
                                        <p:cTn id="34" dur="500"/>
                                        <p:tgtEl>
                                          <p:spTgt spid="116739">
                                            <p:txEl>
                                              <p:pRg st="6" end="6"/>
                                            </p:txEl>
                                          </p:spTgt>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116739">
                                            <p:txEl>
                                              <p:pRg st="7" end="7"/>
                                            </p:txEl>
                                          </p:spTgt>
                                        </p:tgtEl>
                                        <p:attrNameLst>
                                          <p:attrName>style.visibility</p:attrName>
                                        </p:attrNameLst>
                                      </p:cBhvr>
                                      <p:to>
                                        <p:strVal val="visible"/>
                                      </p:to>
                                    </p:set>
                                    <p:animEffect transition="in" filter="fade">
                                      <p:cBhvr>
                                        <p:cTn id="38" dur="500"/>
                                        <p:tgtEl>
                                          <p:spTgt spid="116739">
                                            <p:txEl>
                                              <p:pRg st="7" end="7"/>
                                            </p:txEl>
                                          </p:spTgt>
                                        </p:tgtEl>
                                      </p:cBhvr>
                                    </p:animEffect>
                                  </p:childTnLst>
                                </p:cTn>
                              </p:par>
                            </p:childTnLst>
                          </p:cTn>
                        </p:par>
                        <p:par>
                          <p:cTn id="39" fill="hold">
                            <p:stCondLst>
                              <p:cond delay="4000"/>
                            </p:stCondLst>
                            <p:childTnLst>
                              <p:par>
                                <p:cTn id="40" presetID="22" presetClass="entr" presetSubtype="8" fill="hold" nodeType="afterEffect">
                                  <p:stCondLst>
                                    <p:cond delay="0"/>
                                  </p:stCondLst>
                                  <p:childTnLst>
                                    <p:set>
                                      <p:cBhvr>
                                        <p:cTn id="41" dur="1" fill="hold">
                                          <p:stCondLst>
                                            <p:cond delay="0"/>
                                          </p:stCondLst>
                                        </p:cTn>
                                        <p:tgtEl>
                                          <p:spTgt spid="116741"/>
                                        </p:tgtEl>
                                        <p:attrNameLst>
                                          <p:attrName>style.visibility</p:attrName>
                                        </p:attrNameLst>
                                      </p:cBhvr>
                                      <p:to>
                                        <p:strVal val="visible"/>
                                      </p:to>
                                    </p:set>
                                    <p:animEffect transition="in" filter="wipe(left)">
                                      <p:cBhvr>
                                        <p:cTn id="42" dur="1000"/>
                                        <p:tgtEl>
                                          <p:spTgt spid="116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p:bldP spid="11673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685800" y="381000"/>
            <a:ext cx="7772400" cy="609600"/>
          </a:xfrm>
        </p:spPr>
        <p:txBody>
          <a:bodyPr/>
          <a:lstStyle/>
          <a:p>
            <a:r>
              <a:rPr lang="en-US" sz="2800">
                <a:solidFill>
                  <a:schemeClr val="accent2"/>
                </a:solidFill>
              </a:rPr>
              <a:t>Circular Pitch</a:t>
            </a:r>
          </a:p>
        </p:txBody>
      </p:sp>
      <p:sp>
        <p:nvSpPr>
          <p:cNvPr id="117763" name="Rectangle 3"/>
          <p:cNvSpPr>
            <a:spLocks noGrp="1" noChangeArrowheads="1"/>
          </p:cNvSpPr>
          <p:nvPr>
            <p:ph type="body" idx="1"/>
          </p:nvPr>
        </p:nvSpPr>
        <p:spPr>
          <a:xfrm>
            <a:off x="609600" y="3124200"/>
            <a:ext cx="7924800" cy="3200400"/>
          </a:xfrm>
        </p:spPr>
        <p:txBody>
          <a:bodyPr/>
          <a:lstStyle/>
          <a:p>
            <a:pPr>
              <a:lnSpc>
                <a:spcPct val="90000"/>
              </a:lnSpc>
            </a:pPr>
            <a:r>
              <a:rPr lang="en-US" sz="2400"/>
              <a:t>This demonstration uses a cyclic set of complex tones, each composed of 10 partials separated by octave intervals.  The frequencies of the partials are shifted upward in steps corresponding to a musical semitone (~6%).</a:t>
            </a:r>
          </a:p>
          <a:p>
            <a:pPr>
              <a:lnSpc>
                <a:spcPct val="90000"/>
              </a:lnSpc>
            </a:pPr>
            <a:endParaRPr lang="en-US" sz="2400"/>
          </a:p>
          <a:p>
            <a:pPr>
              <a:lnSpc>
                <a:spcPct val="90000"/>
              </a:lnSpc>
              <a:buFontTx/>
              <a:buNone/>
            </a:pPr>
            <a:r>
              <a:rPr lang="en-US" sz="2400"/>
              <a:t>	“Two examples of scales that illustrate circularity in pitch judgements are presented. The first is a discrete scale of Roger N. Sheppard, the second a continuous scale of Jean Claude Risset”.</a:t>
            </a:r>
          </a:p>
        </p:txBody>
      </p:sp>
      <p:pic>
        <p:nvPicPr>
          <p:cNvPr id="117764" name="Picture 4" descr="Circular Pitch"/>
          <p:cNvPicPr>
            <a:picLocks noChangeAspect="1" noChangeArrowheads="1"/>
          </p:cNvPicPr>
          <p:nvPr/>
        </p:nvPicPr>
        <p:blipFill>
          <a:blip r:embed="rId4" cstate="print"/>
          <a:srcRect/>
          <a:stretch>
            <a:fillRect/>
          </a:stretch>
        </p:blipFill>
        <p:spPr bwMode="auto">
          <a:xfrm>
            <a:off x="1143000" y="914400"/>
            <a:ext cx="6910388" cy="2154238"/>
          </a:xfrm>
          <a:prstGeom prst="rect">
            <a:avLst/>
          </a:prstGeom>
          <a:noFill/>
        </p:spPr>
      </p:pic>
      <p:pic>
        <p:nvPicPr>
          <p:cNvPr id="117765" name="Picture 5">
            <a:hlinkClick r:id="" action="ppaction://media"/>
          </p:cNvPr>
          <p:cNvPicPr>
            <a:picLocks noRot="1" noChangeAspect="1" noChangeArrowheads="1"/>
          </p:cNvPicPr>
          <p:nvPr>
            <a:wavAudioFile r:embed="rId1" name="ASA Demo 27.wav"/>
          </p:nvPr>
        </p:nvPicPr>
        <p:blipFill>
          <a:blip r:embed="rId5" cstate="print"/>
          <a:srcRect/>
          <a:stretch>
            <a:fillRect/>
          </a:stretch>
        </p:blipFill>
        <p:spPr bwMode="auto">
          <a:xfrm>
            <a:off x="457200" y="54102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17762"/>
                                        </p:tgtEl>
                                        <p:attrNameLst>
                                          <p:attrName>style.visibility</p:attrName>
                                        </p:attrNameLst>
                                      </p:cBhvr>
                                      <p:to>
                                        <p:strVal val="visible"/>
                                      </p:to>
                                    </p:set>
                                    <p:anim calcmode="lin" valueType="num">
                                      <p:cBhvr additive="base">
                                        <p:cTn id="7" dur="1000" fill="hold"/>
                                        <p:tgtEl>
                                          <p:spTgt spid="117762"/>
                                        </p:tgtEl>
                                        <p:attrNameLst>
                                          <p:attrName>ppt_x</p:attrName>
                                        </p:attrNameLst>
                                      </p:cBhvr>
                                      <p:tavLst>
                                        <p:tav tm="0">
                                          <p:val>
                                            <p:strVal val="#ppt_x"/>
                                          </p:val>
                                        </p:tav>
                                        <p:tav tm="100000">
                                          <p:val>
                                            <p:strVal val="#ppt_x"/>
                                          </p:val>
                                        </p:tav>
                                      </p:tavLst>
                                    </p:anim>
                                    <p:anim calcmode="lin" valueType="num">
                                      <p:cBhvr additive="base">
                                        <p:cTn id="8" dur="1000" fill="hold"/>
                                        <p:tgtEl>
                                          <p:spTgt spid="11776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SCALE.WAV"/>
                                        </p:tgtEl>
                                      </p:cMediaNode>
                                    </p:audio>
                                  </p:sub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17764"/>
                                        </p:tgtEl>
                                        <p:attrNameLst>
                                          <p:attrName>style.visibility</p:attrName>
                                        </p:attrNameLst>
                                      </p:cBhvr>
                                      <p:to>
                                        <p:strVal val="visible"/>
                                      </p:to>
                                    </p:set>
                                    <p:animEffect transition="in" filter="wipe(up)">
                                      <p:cBhvr>
                                        <p:cTn id="12" dur="500"/>
                                        <p:tgtEl>
                                          <p:spTgt spid="117764"/>
                                        </p:tgtEl>
                                      </p:cBhvr>
                                    </p:animEffect>
                                  </p:childTnLst>
                                </p:cTn>
                              </p:par>
                            </p:childTnLst>
                          </p:cTn>
                        </p:par>
                        <p:par>
                          <p:cTn id="13" fill="hold">
                            <p:stCondLst>
                              <p:cond delay="1500"/>
                            </p:stCondLst>
                            <p:childTnLst>
                              <p:par>
                                <p:cTn id="14" presetID="22" presetClass="entr" presetSubtype="1" fill="hold" grpId="0" nodeType="afterEffect">
                                  <p:stCondLst>
                                    <p:cond delay="0"/>
                                  </p:stCondLst>
                                  <p:childTnLst>
                                    <p:set>
                                      <p:cBhvr>
                                        <p:cTn id="15" dur="1" fill="hold">
                                          <p:stCondLst>
                                            <p:cond delay="0"/>
                                          </p:stCondLst>
                                        </p:cTn>
                                        <p:tgtEl>
                                          <p:spTgt spid="117763">
                                            <p:txEl>
                                              <p:pRg st="0" end="0"/>
                                            </p:txEl>
                                          </p:spTgt>
                                        </p:tgtEl>
                                        <p:attrNameLst>
                                          <p:attrName>style.visibility</p:attrName>
                                        </p:attrNameLst>
                                      </p:cBhvr>
                                      <p:to>
                                        <p:strVal val="visible"/>
                                      </p:to>
                                    </p:set>
                                    <p:animEffect transition="in" filter="wipe(up)">
                                      <p:cBhvr>
                                        <p:cTn id="16" dur="1000"/>
                                        <p:tgtEl>
                                          <p:spTgt spid="117763">
                                            <p:txEl>
                                              <p:pRg st="0" end="0"/>
                                            </p:txEl>
                                          </p:spTgt>
                                        </p:tgtEl>
                                      </p:cBhvr>
                                    </p:animEffect>
                                  </p:childTnLst>
                                </p:cTn>
                              </p:par>
                            </p:childTnLst>
                          </p:cTn>
                        </p:par>
                        <p:par>
                          <p:cTn id="17" fill="hold">
                            <p:stCondLst>
                              <p:cond delay="2500"/>
                            </p:stCondLst>
                            <p:childTnLst>
                              <p:par>
                                <p:cTn id="18" presetID="22" presetClass="entr" presetSubtype="1" fill="hold" grpId="0" nodeType="afterEffect">
                                  <p:stCondLst>
                                    <p:cond delay="0"/>
                                  </p:stCondLst>
                                  <p:childTnLst>
                                    <p:set>
                                      <p:cBhvr>
                                        <p:cTn id="19" dur="1" fill="hold">
                                          <p:stCondLst>
                                            <p:cond delay="0"/>
                                          </p:stCondLst>
                                        </p:cTn>
                                        <p:tgtEl>
                                          <p:spTgt spid="117763">
                                            <p:txEl>
                                              <p:pRg st="2" end="2"/>
                                            </p:txEl>
                                          </p:spTgt>
                                        </p:tgtEl>
                                        <p:attrNameLst>
                                          <p:attrName>style.visibility</p:attrName>
                                        </p:attrNameLst>
                                      </p:cBhvr>
                                      <p:to>
                                        <p:strVal val="visible"/>
                                      </p:to>
                                    </p:set>
                                    <p:animEffect transition="in" filter="wipe(up)">
                                      <p:cBhvr>
                                        <p:cTn id="20" dur="1000"/>
                                        <p:tgtEl>
                                          <p:spTgt spid="1177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17765"/>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84880" fill="hold"/>
                                        <p:tgtEl>
                                          <p:spTgt spid="117765"/>
                                        </p:tgtEl>
                                      </p:cBhvr>
                                    </p:cmd>
                                  </p:childTnLst>
                                </p:cTn>
                              </p:par>
                            </p:childTnLst>
                          </p:cTn>
                        </p:par>
                      </p:childTnLst>
                    </p:cTn>
                  </p:par>
                </p:childTnLst>
              </p:cTn>
              <p:nextCondLst>
                <p:cond evt="onClick" delay="0">
                  <p:tgtEl>
                    <p:spTgt spid="117765"/>
                  </p:tgtEl>
                </p:cond>
              </p:nextCondLst>
            </p:seq>
            <p:audio>
              <p:cMediaNode>
                <p:cTn id="26" fill="hold" display="0">
                  <p:stCondLst>
                    <p:cond delay="indefinite"/>
                  </p:stCondLst>
                  <p:endCondLst>
                    <p:cond evt="onNext" delay="0">
                      <p:tgtEl>
                        <p:sldTgt/>
                      </p:tgtEl>
                    </p:cond>
                    <p:cond evt="onPrev" delay="0">
                      <p:tgtEl>
                        <p:sldTgt/>
                      </p:tgtEl>
                    </p:cond>
                    <p:cond evt="onStopAudio" delay="0">
                      <p:tgtEl>
                        <p:sldTgt/>
                      </p:tgtEl>
                    </p:cond>
                  </p:endCondLst>
                </p:cTn>
                <p:tgtEl>
                  <p:spTgt spid="117765"/>
                </p:tgtEl>
              </p:cMediaNode>
            </p:audio>
          </p:childTnLst>
        </p:cTn>
      </p:par>
    </p:tnLst>
    <p:bldLst>
      <p:bldP spid="117762" grpId="0"/>
      <p:bldP spid="117763"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sz="3200">
                <a:solidFill>
                  <a:schemeClr val="accent2"/>
                </a:solidFill>
              </a:rPr>
              <a:t>Hair cells and auditory nerve fibers</a:t>
            </a:r>
          </a:p>
        </p:txBody>
      </p:sp>
      <p:sp>
        <p:nvSpPr>
          <p:cNvPr id="101379" name="Rectangle 3"/>
          <p:cNvSpPr>
            <a:spLocks noGrp="1" noChangeArrowheads="1"/>
          </p:cNvSpPr>
          <p:nvPr>
            <p:ph type="body" idx="1"/>
          </p:nvPr>
        </p:nvSpPr>
        <p:spPr>
          <a:xfrm>
            <a:off x="685800" y="1600200"/>
            <a:ext cx="4648200" cy="4495800"/>
          </a:xfrm>
        </p:spPr>
        <p:txBody>
          <a:bodyPr/>
          <a:lstStyle/>
          <a:p>
            <a:pPr>
              <a:lnSpc>
                <a:spcPct val="90000"/>
              </a:lnSpc>
            </a:pPr>
            <a:r>
              <a:rPr lang="en-US" sz="2800"/>
              <a:t>The thresholds of auditory nerve fibers vary regularly with low threshold fibers on the pillar side of the inner hair cell and high threshold fibers on the modiolar side.</a:t>
            </a:r>
          </a:p>
          <a:p>
            <a:pPr>
              <a:lnSpc>
                <a:spcPct val="90000"/>
              </a:lnSpc>
            </a:pPr>
            <a:r>
              <a:rPr lang="en-US" sz="2800"/>
              <a:t>The low threshold fibers have high spontaneous activity rates, while the high threshold fibers have low spontaneous activity rates.</a:t>
            </a:r>
          </a:p>
        </p:txBody>
      </p:sp>
      <p:pic>
        <p:nvPicPr>
          <p:cNvPr id="101380" name="Picture 4" descr="BP09030"/>
          <p:cNvPicPr>
            <a:picLocks noChangeAspect="1" noChangeArrowheads="1"/>
          </p:cNvPicPr>
          <p:nvPr/>
        </p:nvPicPr>
        <p:blipFill>
          <a:blip r:embed="rId2" cstate="print"/>
          <a:srcRect l="33908" t="208" r="16859" b="56084"/>
          <a:stretch>
            <a:fillRect/>
          </a:stretch>
        </p:blipFill>
        <p:spPr bwMode="auto">
          <a:xfrm>
            <a:off x="5486400" y="1828800"/>
            <a:ext cx="2514600" cy="1676400"/>
          </a:xfrm>
          <a:prstGeom prst="rect">
            <a:avLst/>
          </a:prstGeom>
          <a:noFill/>
          <a:ln w="9525">
            <a:noFill/>
            <a:miter lim="800000"/>
            <a:headEnd/>
            <a:tailEnd/>
          </a:ln>
        </p:spPr>
      </p:pic>
      <p:sp>
        <p:nvSpPr>
          <p:cNvPr id="101381" name="Text Box 5"/>
          <p:cNvSpPr txBox="1">
            <a:spLocks noChangeArrowheads="1"/>
          </p:cNvSpPr>
          <p:nvPr/>
        </p:nvSpPr>
        <p:spPr bwMode="auto">
          <a:xfrm>
            <a:off x="5638800" y="3886200"/>
            <a:ext cx="2895600" cy="1920875"/>
          </a:xfrm>
          <a:prstGeom prst="rect">
            <a:avLst/>
          </a:prstGeom>
          <a:noFill/>
          <a:ln w="9525">
            <a:noFill/>
            <a:miter lim="800000"/>
            <a:headEnd/>
            <a:tailEnd/>
          </a:ln>
          <a:effectLst/>
        </p:spPr>
        <p:txBody>
          <a:bodyPr>
            <a:spAutoFit/>
          </a:bodyPr>
          <a:lstStyle/>
          <a:p>
            <a:pPr algn="ctr">
              <a:spcBef>
                <a:spcPct val="50000"/>
              </a:spcBef>
            </a:pPr>
            <a:r>
              <a:rPr lang="en-US" sz="2000">
                <a:latin typeface="Times New Roman" charset="0"/>
              </a:rPr>
              <a:t>        High spontaneous + low threshold</a:t>
            </a:r>
          </a:p>
          <a:p>
            <a:pPr>
              <a:spcBef>
                <a:spcPct val="50000"/>
              </a:spcBef>
            </a:pPr>
            <a:r>
              <a:rPr lang="en-US" sz="2000">
                <a:latin typeface="Times New Roman" charset="0"/>
              </a:rPr>
              <a:t>Low Spontaneous +    high threshold</a:t>
            </a:r>
          </a:p>
          <a:p>
            <a:pPr algn="ctr">
              <a:spcBef>
                <a:spcPct val="50000"/>
              </a:spcBef>
            </a:pPr>
            <a:endParaRPr lang="en-US" sz="2000">
              <a:latin typeface="Times New Roman" charset="0"/>
            </a:endParaRPr>
          </a:p>
        </p:txBody>
      </p:sp>
      <p:sp>
        <p:nvSpPr>
          <p:cNvPr id="101382" name="Line 6"/>
          <p:cNvSpPr>
            <a:spLocks noChangeShapeType="1"/>
          </p:cNvSpPr>
          <p:nvPr/>
        </p:nvSpPr>
        <p:spPr bwMode="auto">
          <a:xfrm flipH="1" flipV="1">
            <a:off x="6400800" y="2971800"/>
            <a:ext cx="685800" cy="990600"/>
          </a:xfrm>
          <a:prstGeom prst="line">
            <a:avLst/>
          </a:prstGeom>
          <a:noFill/>
          <a:ln w="38100">
            <a:solidFill>
              <a:srgbClr val="FF6600"/>
            </a:solidFill>
            <a:round/>
            <a:headEnd/>
            <a:tailEnd type="triangle" w="med" len="med"/>
          </a:ln>
          <a:effectLst/>
        </p:spPr>
        <p:txBody>
          <a:bodyPr/>
          <a:lstStyle/>
          <a:p>
            <a:endParaRPr lang="en-US"/>
          </a:p>
        </p:txBody>
      </p:sp>
      <p:sp>
        <p:nvSpPr>
          <p:cNvPr id="101383" name="Line 7"/>
          <p:cNvSpPr>
            <a:spLocks noChangeShapeType="1"/>
          </p:cNvSpPr>
          <p:nvPr/>
        </p:nvSpPr>
        <p:spPr bwMode="auto">
          <a:xfrm flipV="1">
            <a:off x="6019800" y="2819400"/>
            <a:ext cx="0" cy="1905000"/>
          </a:xfrm>
          <a:prstGeom prst="line">
            <a:avLst/>
          </a:prstGeom>
          <a:noFill/>
          <a:ln w="38100">
            <a:solidFill>
              <a:schemeClr val="accent2"/>
            </a:solidFill>
            <a:round/>
            <a:headEnd/>
            <a:tailEnd type="triangle" w="med" len="me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1378"/>
                                        </p:tgtEl>
                                        <p:attrNameLst>
                                          <p:attrName>style.visibility</p:attrName>
                                        </p:attrNameLst>
                                      </p:cBhvr>
                                      <p:to>
                                        <p:strVal val="visible"/>
                                      </p:to>
                                    </p:set>
                                    <p:anim calcmode="lin" valueType="num">
                                      <p:cBhvr additive="base">
                                        <p:cTn id="7" dur="500" fill="hold"/>
                                        <p:tgtEl>
                                          <p:spTgt spid="101378"/>
                                        </p:tgtEl>
                                        <p:attrNameLst>
                                          <p:attrName>ppt_x</p:attrName>
                                        </p:attrNameLst>
                                      </p:cBhvr>
                                      <p:tavLst>
                                        <p:tav tm="0">
                                          <p:val>
                                            <p:strVal val="#ppt_x"/>
                                          </p:val>
                                        </p:tav>
                                        <p:tav tm="100000">
                                          <p:val>
                                            <p:strVal val="#ppt_x"/>
                                          </p:val>
                                        </p:tav>
                                      </p:tavLst>
                                    </p:anim>
                                    <p:anim calcmode="lin" valueType="num">
                                      <p:cBhvr additive="base">
                                        <p:cTn id="8" dur="500" fill="hold"/>
                                        <p:tgtEl>
                                          <p:spTgt spid="10137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1379">
                                            <p:txEl>
                                              <p:pRg st="0" end="0"/>
                                            </p:txEl>
                                          </p:spTgt>
                                        </p:tgtEl>
                                        <p:attrNameLst>
                                          <p:attrName>style.visibility</p:attrName>
                                        </p:attrNameLst>
                                      </p:cBhvr>
                                      <p:to>
                                        <p:strVal val="visible"/>
                                      </p:to>
                                    </p:set>
                                    <p:anim calcmode="lin" valueType="num">
                                      <p:cBhvr additive="base">
                                        <p:cTn id="12" dur="500" fill="hold"/>
                                        <p:tgtEl>
                                          <p:spTgt spid="10137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1379">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01379">
                                            <p:txEl>
                                              <p:pRg st="1" end="1"/>
                                            </p:txEl>
                                          </p:spTgt>
                                        </p:tgtEl>
                                        <p:attrNameLst>
                                          <p:attrName>style.visibility</p:attrName>
                                        </p:attrNameLst>
                                      </p:cBhvr>
                                      <p:to>
                                        <p:strVal val="visible"/>
                                      </p:to>
                                    </p:set>
                                    <p:anim calcmode="lin" valueType="num">
                                      <p:cBhvr additive="base">
                                        <p:cTn id="17" dur="500" fill="hold"/>
                                        <p:tgtEl>
                                          <p:spTgt spid="101379">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01379">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01380"/>
                                        </p:tgtEl>
                                        <p:attrNameLst>
                                          <p:attrName>style.visibility</p:attrName>
                                        </p:attrNameLst>
                                      </p:cBhvr>
                                      <p:to>
                                        <p:strVal val="visible"/>
                                      </p:to>
                                    </p:set>
                                    <p:anim calcmode="lin" valueType="num">
                                      <p:cBhvr additive="base">
                                        <p:cTn id="22" dur="500" fill="hold"/>
                                        <p:tgtEl>
                                          <p:spTgt spid="101380"/>
                                        </p:tgtEl>
                                        <p:attrNameLst>
                                          <p:attrName>ppt_x</p:attrName>
                                        </p:attrNameLst>
                                      </p:cBhvr>
                                      <p:tavLst>
                                        <p:tav tm="0">
                                          <p:val>
                                            <p:strVal val="1+#ppt_w/2"/>
                                          </p:val>
                                        </p:tav>
                                        <p:tav tm="100000">
                                          <p:val>
                                            <p:strVal val="#ppt_x"/>
                                          </p:val>
                                        </p:tav>
                                      </p:tavLst>
                                    </p:anim>
                                    <p:anim calcmode="lin" valueType="num">
                                      <p:cBhvr additive="base">
                                        <p:cTn id="23" dur="500" fill="hold"/>
                                        <p:tgtEl>
                                          <p:spTgt spid="101380"/>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9" presetClass="entr" presetSubtype="0" fill="hold" grpId="0" nodeType="afterEffect">
                                  <p:stCondLst>
                                    <p:cond delay="0"/>
                                  </p:stCondLst>
                                  <p:childTnLst>
                                    <p:set>
                                      <p:cBhvr>
                                        <p:cTn id="26" dur="1" fill="hold">
                                          <p:stCondLst>
                                            <p:cond delay="0"/>
                                          </p:stCondLst>
                                        </p:cTn>
                                        <p:tgtEl>
                                          <p:spTgt spid="101381"/>
                                        </p:tgtEl>
                                        <p:attrNameLst>
                                          <p:attrName>style.visibility</p:attrName>
                                        </p:attrNameLst>
                                      </p:cBhvr>
                                      <p:to>
                                        <p:strVal val="visible"/>
                                      </p:to>
                                    </p:set>
                                    <p:animEffect transition="in" filter="dissolve">
                                      <p:cBhvr>
                                        <p:cTn id="27" dur="500"/>
                                        <p:tgtEl>
                                          <p:spTgt spid="101381"/>
                                        </p:tgtEl>
                                      </p:cBhvr>
                                    </p:animEffect>
                                  </p:childTnLst>
                                </p:cTn>
                              </p:par>
                            </p:childTnLst>
                          </p:cTn>
                        </p:par>
                        <p:par>
                          <p:cTn id="28" fill="hold">
                            <p:stCondLst>
                              <p:cond delay="2500"/>
                            </p:stCondLst>
                            <p:childTnLst>
                              <p:par>
                                <p:cTn id="29" presetID="1" presetClass="entr" presetSubtype="0" fill="hold" grpId="0" nodeType="afterEffect">
                                  <p:stCondLst>
                                    <p:cond delay="0"/>
                                  </p:stCondLst>
                                  <p:childTnLst>
                                    <p:set>
                                      <p:cBhvr>
                                        <p:cTn id="30" dur="1" fill="hold">
                                          <p:stCondLst>
                                            <p:cond delay="499"/>
                                          </p:stCondLst>
                                        </p:cTn>
                                        <p:tgtEl>
                                          <p:spTgt spid="101382"/>
                                        </p:tgtEl>
                                        <p:attrNameLst>
                                          <p:attrName>style.visibility</p:attrName>
                                        </p:attrNameLst>
                                      </p:cBhvr>
                                      <p:to>
                                        <p:strVal val="visible"/>
                                      </p:to>
                                    </p:set>
                                  </p:childTnLst>
                                </p:cTn>
                              </p:par>
                            </p:childTnLst>
                          </p:cTn>
                        </p:par>
                        <p:par>
                          <p:cTn id="31" fill="hold">
                            <p:stCondLst>
                              <p:cond delay="3000"/>
                            </p:stCondLst>
                            <p:childTnLst>
                              <p:par>
                                <p:cTn id="32" presetID="1" presetClass="entr" presetSubtype="0" fill="hold" grpId="0" nodeType="afterEffect">
                                  <p:stCondLst>
                                    <p:cond delay="0"/>
                                  </p:stCondLst>
                                  <p:childTnLst>
                                    <p:set>
                                      <p:cBhvr>
                                        <p:cTn id="33" dur="1" fill="hold">
                                          <p:stCondLst>
                                            <p:cond delay="499"/>
                                          </p:stCondLst>
                                        </p:cTn>
                                        <p:tgtEl>
                                          <p:spTgt spid="1013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autoUpdateAnimBg="0"/>
      <p:bldP spid="101379" grpId="0" build="p" autoUpdateAnimBg="0" advAuto="0"/>
      <p:bldP spid="101381" grpId="0" autoUpdateAnimBg="0"/>
      <p:bldP spid="101382" grpId="0" animBg="1"/>
      <p:bldP spid="10138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85800" y="457200"/>
            <a:ext cx="7772400" cy="838200"/>
          </a:xfrm>
        </p:spPr>
        <p:txBody>
          <a:bodyPr/>
          <a:lstStyle/>
          <a:p>
            <a:r>
              <a:rPr lang="en-US" sz="3200">
                <a:solidFill>
                  <a:schemeClr val="accent2"/>
                </a:solidFill>
              </a:rPr>
              <a:t>Inferences about auditory nerve fibers</a:t>
            </a:r>
          </a:p>
        </p:txBody>
      </p:sp>
      <p:sp>
        <p:nvSpPr>
          <p:cNvPr id="76803" name="Rectangle 3"/>
          <p:cNvSpPr>
            <a:spLocks noGrp="1" noChangeArrowheads="1"/>
          </p:cNvSpPr>
          <p:nvPr>
            <p:ph type="body" idx="1"/>
          </p:nvPr>
        </p:nvSpPr>
        <p:spPr>
          <a:xfrm>
            <a:off x="381000" y="1600200"/>
            <a:ext cx="8305800" cy="4495800"/>
          </a:xfrm>
        </p:spPr>
        <p:txBody>
          <a:bodyPr/>
          <a:lstStyle/>
          <a:p>
            <a:pPr>
              <a:lnSpc>
                <a:spcPct val="90000"/>
              </a:lnSpc>
            </a:pPr>
            <a:r>
              <a:rPr lang="en-US" sz="2800"/>
              <a:t>Tuning: an auditory nerve fiber responds to a limited frequency range with fibers from the base tuned to high frequencies and fibers from the apex tuned to low frequencies (place theory of pitch perception).</a:t>
            </a:r>
          </a:p>
          <a:p>
            <a:pPr>
              <a:lnSpc>
                <a:spcPct val="90000"/>
              </a:lnSpc>
            </a:pPr>
            <a:r>
              <a:rPr lang="en-US" sz="2800"/>
              <a:t>Timing: auditory nerve fibers preserve temporal information at low frequencies (&lt;4000 Hz) for pitch perception (volley theory) and for sound localization.</a:t>
            </a:r>
          </a:p>
          <a:p>
            <a:pPr>
              <a:lnSpc>
                <a:spcPct val="90000"/>
              </a:lnSpc>
            </a:pPr>
            <a:r>
              <a:rPr lang="en-US" sz="2800"/>
              <a:t>Threshold: auditory nerve fibers have different thresholds so that we can hear over a large intensity range while preserving timing information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6802"/>
                                        </p:tgtEl>
                                        <p:attrNameLst>
                                          <p:attrName>style.visibility</p:attrName>
                                        </p:attrNameLst>
                                      </p:cBhvr>
                                      <p:to>
                                        <p:strVal val="visible"/>
                                      </p:to>
                                    </p:set>
                                    <p:anim calcmode="lin" valueType="num">
                                      <p:cBhvr additive="base">
                                        <p:cTn id="7" dur="500" fill="hold"/>
                                        <p:tgtEl>
                                          <p:spTgt spid="76802"/>
                                        </p:tgtEl>
                                        <p:attrNameLst>
                                          <p:attrName>ppt_x</p:attrName>
                                        </p:attrNameLst>
                                      </p:cBhvr>
                                      <p:tavLst>
                                        <p:tav tm="0">
                                          <p:val>
                                            <p:strVal val="#ppt_x"/>
                                          </p:val>
                                        </p:tav>
                                        <p:tav tm="100000">
                                          <p:val>
                                            <p:strVal val="#ppt_x"/>
                                          </p:val>
                                        </p:tav>
                                      </p:tavLst>
                                    </p:anim>
                                    <p:anim calcmode="lin" valueType="num">
                                      <p:cBhvr additive="base">
                                        <p:cTn id="8" dur="500" fill="hold"/>
                                        <p:tgtEl>
                                          <p:spTgt spid="7680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4" presetClass="entr" presetSubtype="0" fill="hold" grpId="0" nodeType="afterEffect">
                                  <p:stCondLst>
                                    <p:cond delay="0"/>
                                  </p:stCondLst>
                                  <p:childTnLst>
                                    <p:set>
                                      <p:cBhvr>
                                        <p:cTn id="11" dur="1" fill="hold">
                                          <p:stCondLst>
                                            <p:cond delay="499"/>
                                          </p:stCondLst>
                                        </p:cTn>
                                        <p:tgtEl>
                                          <p:spTgt spid="76803">
                                            <p:txEl>
                                              <p:pRg st="0" end="0"/>
                                            </p:txEl>
                                          </p:spTgt>
                                        </p:tgtEl>
                                        <p:attrNameLst>
                                          <p:attrName>style.visibility</p:attrName>
                                        </p:attrNameLst>
                                      </p:cBhvr>
                                      <p:to>
                                        <p:strVal val="visible"/>
                                      </p:to>
                                    </p:set>
                                    <p:anim to="" calcmode="lin" valueType="num">
                                      <p:cBhvr>
                                        <p:cTn id="12" dur="1" fill="hold"/>
                                        <p:tgtEl>
                                          <p:spTgt spid="76803">
                                            <p:txEl>
                                              <p:pRg st="0" end="0"/>
                                            </p:txEl>
                                          </p:spTgt>
                                        </p:tgtEl>
                                        <p:attrNameLst>
                                          <p:attrName/>
                                        </p:attrNameLst>
                                      </p:cBhvr>
                                    </p:anim>
                                  </p:childTnLst>
                                </p:cTn>
                              </p:par>
                            </p:childTnLst>
                          </p:cTn>
                        </p:par>
                        <p:par>
                          <p:cTn id="13" fill="hold">
                            <p:stCondLst>
                              <p:cond delay="1000"/>
                            </p:stCondLst>
                            <p:childTnLst>
                              <p:par>
                                <p:cTn id="14" presetID="24" presetClass="entr" presetSubtype="0" fill="hold" grpId="0" nodeType="afterEffect">
                                  <p:stCondLst>
                                    <p:cond delay="0"/>
                                  </p:stCondLst>
                                  <p:childTnLst>
                                    <p:set>
                                      <p:cBhvr>
                                        <p:cTn id="15" dur="1" fill="hold">
                                          <p:stCondLst>
                                            <p:cond delay="499"/>
                                          </p:stCondLst>
                                        </p:cTn>
                                        <p:tgtEl>
                                          <p:spTgt spid="76803">
                                            <p:txEl>
                                              <p:pRg st="1" end="1"/>
                                            </p:txEl>
                                          </p:spTgt>
                                        </p:tgtEl>
                                        <p:attrNameLst>
                                          <p:attrName>style.visibility</p:attrName>
                                        </p:attrNameLst>
                                      </p:cBhvr>
                                      <p:to>
                                        <p:strVal val="visible"/>
                                      </p:to>
                                    </p:set>
                                    <p:anim to="" calcmode="lin" valueType="num">
                                      <p:cBhvr>
                                        <p:cTn id="16" dur="1" fill="hold"/>
                                        <p:tgtEl>
                                          <p:spTgt spid="76803">
                                            <p:txEl>
                                              <p:pRg st="1" end="1"/>
                                            </p:txEl>
                                          </p:spTgt>
                                        </p:tgtEl>
                                        <p:attrNameLst>
                                          <p:attrName/>
                                        </p:attrNameLst>
                                      </p:cBhvr>
                                    </p:anim>
                                  </p:childTnLst>
                                </p:cTn>
                              </p:par>
                            </p:childTnLst>
                          </p:cTn>
                        </p:par>
                        <p:par>
                          <p:cTn id="17" fill="hold">
                            <p:stCondLst>
                              <p:cond delay="1500"/>
                            </p:stCondLst>
                            <p:childTnLst>
                              <p:par>
                                <p:cTn id="18" presetID="24" presetClass="entr" presetSubtype="0" fill="hold" grpId="0" nodeType="afterEffect">
                                  <p:stCondLst>
                                    <p:cond delay="0"/>
                                  </p:stCondLst>
                                  <p:childTnLst>
                                    <p:set>
                                      <p:cBhvr>
                                        <p:cTn id="19" dur="1" fill="hold">
                                          <p:stCondLst>
                                            <p:cond delay="499"/>
                                          </p:stCondLst>
                                        </p:cTn>
                                        <p:tgtEl>
                                          <p:spTgt spid="76803">
                                            <p:txEl>
                                              <p:pRg st="2" end="2"/>
                                            </p:txEl>
                                          </p:spTgt>
                                        </p:tgtEl>
                                        <p:attrNameLst>
                                          <p:attrName>style.visibility</p:attrName>
                                        </p:attrNameLst>
                                      </p:cBhvr>
                                      <p:to>
                                        <p:strVal val="visible"/>
                                      </p:to>
                                    </p:set>
                                    <p:anim to="" calcmode="lin" valueType="num">
                                      <p:cBhvr>
                                        <p:cTn id="20" dur="1" fill="hold"/>
                                        <p:tgtEl>
                                          <p:spTgt spid="7680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autoUpdateAnimBg="0"/>
      <p:bldP spid="76803" grpId="0" build="p" autoUpdateAnimBg="0" advAuto="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z="3200" dirty="0" smtClean="0">
                <a:solidFill>
                  <a:schemeClr val="accent2"/>
                </a:solidFill>
              </a:rPr>
              <a:t>Auditory Pathway to Cortex</a:t>
            </a:r>
            <a:endParaRPr lang="en-US" sz="3200" dirty="0">
              <a:solidFill>
                <a:schemeClr val="accent2"/>
              </a:solidFill>
            </a:endParaRPr>
          </a:p>
        </p:txBody>
      </p:sp>
      <p:pic>
        <p:nvPicPr>
          <p:cNvPr id="107523" name="Picture 3" descr="cochlear nucleus 1"/>
          <p:cNvPicPr>
            <a:picLocks noChangeAspect="1" noChangeArrowheads="1"/>
          </p:cNvPicPr>
          <p:nvPr/>
        </p:nvPicPr>
        <p:blipFill>
          <a:blip r:embed="rId3" cstate="print"/>
          <a:srcRect/>
          <a:stretch>
            <a:fillRect/>
          </a:stretch>
        </p:blipFill>
        <p:spPr bwMode="auto">
          <a:xfrm>
            <a:off x="657225" y="1847850"/>
            <a:ext cx="5035550" cy="3859213"/>
          </a:xfrm>
          <a:prstGeom prst="rect">
            <a:avLst/>
          </a:prstGeom>
          <a:noFill/>
        </p:spPr>
      </p:pic>
      <p:pic>
        <p:nvPicPr>
          <p:cNvPr id="107524" name="Picture 4" descr="cochlear nucleus 2"/>
          <p:cNvPicPr>
            <a:picLocks noChangeAspect="1" noChangeArrowheads="1"/>
          </p:cNvPicPr>
          <p:nvPr/>
        </p:nvPicPr>
        <p:blipFill>
          <a:blip r:embed="rId4" cstate="print"/>
          <a:srcRect/>
          <a:stretch>
            <a:fillRect/>
          </a:stretch>
        </p:blipFill>
        <p:spPr bwMode="auto">
          <a:xfrm>
            <a:off x="5876925" y="2295525"/>
            <a:ext cx="2767013" cy="3136900"/>
          </a:xfrm>
          <a:prstGeom prst="rect">
            <a:avLst/>
          </a:prstGeom>
          <a:noFill/>
        </p:spPr>
      </p:pic>
      <p:pic>
        <p:nvPicPr>
          <p:cNvPr id="107525" name="Picture 5">
            <a:hlinkClick r:id="" action="ppaction://media"/>
          </p:cNvPr>
          <p:cNvPicPr>
            <a:picLocks noRot="1" noChangeAspect="1" noChangeArrowheads="1"/>
          </p:cNvPicPr>
          <p:nvPr>
            <a:wavAudioFile r:embed="rId1" name="Excerpt from Largo al factotum.wav"/>
          </p:nvPr>
        </p:nvPicPr>
        <p:blipFill>
          <a:blip r:embed="rId5" cstate="print"/>
          <a:srcRect/>
          <a:stretch>
            <a:fillRect/>
          </a:stretch>
        </p:blipFill>
        <p:spPr bwMode="auto">
          <a:xfrm>
            <a:off x="4648200" y="5638800"/>
            <a:ext cx="304800" cy="304800"/>
          </a:xfrm>
          <a:prstGeom prst="rect">
            <a:avLst/>
          </a:prstGeom>
          <a:noFill/>
        </p:spPr>
      </p:pic>
    </p:spTree>
    <p:extLst>
      <p:ext uri="{BB962C8B-B14F-4D97-AF65-F5344CB8AC3E}">
        <p14:creationId xmlns:p14="http://schemas.microsoft.com/office/powerpoint/2010/main" val="388353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7522"/>
                                        </p:tgtEl>
                                        <p:attrNameLst>
                                          <p:attrName>style.visibility</p:attrName>
                                        </p:attrNameLst>
                                      </p:cBhvr>
                                      <p:to>
                                        <p:strVal val="visible"/>
                                      </p:to>
                                    </p:set>
                                    <p:anim calcmode="lin" valueType="num">
                                      <p:cBhvr additive="base">
                                        <p:cTn id="7" dur="500" fill="hold"/>
                                        <p:tgtEl>
                                          <p:spTgt spid="107522"/>
                                        </p:tgtEl>
                                        <p:attrNameLst>
                                          <p:attrName>ppt_x</p:attrName>
                                        </p:attrNameLst>
                                      </p:cBhvr>
                                      <p:tavLst>
                                        <p:tav tm="0">
                                          <p:val>
                                            <p:strVal val="#ppt_x"/>
                                          </p:val>
                                        </p:tav>
                                        <p:tav tm="100000">
                                          <p:val>
                                            <p:strVal val="#ppt_x"/>
                                          </p:val>
                                        </p:tav>
                                      </p:tavLst>
                                    </p:anim>
                                    <p:anim calcmode="lin" valueType="num">
                                      <p:cBhvr additive="base">
                                        <p:cTn id="8" dur="500" fill="hold"/>
                                        <p:tgtEl>
                                          <p:spTgt spid="10752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107523"/>
                                        </p:tgtEl>
                                        <p:attrNameLst>
                                          <p:attrName>style.visibility</p:attrName>
                                        </p:attrNameLst>
                                      </p:cBhvr>
                                      <p:to>
                                        <p:strVal val="visible"/>
                                      </p:to>
                                    </p:set>
                                    <p:anim calcmode="lin" valueType="num">
                                      <p:cBhvr>
                                        <p:cTn id="12" dur="500" fill="hold"/>
                                        <p:tgtEl>
                                          <p:spTgt spid="107523"/>
                                        </p:tgtEl>
                                        <p:attrNameLst>
                                          <p:attrName>ppt_w</p:attrName>
                                        </p:attrNameLst>
                                      </p:cBhvr>
                                      <p:tavLst>
                                        <p:tav tm="0">
                                          <p:val>
                                            <p:fltVal val="0"/>
                                          </p:val>
                                        </p:tav>
                                        <p:tav tm="100000">
                                          <p:val>
                                            <p:strVal val="#ppt_w"/>
                                          </p:val>
                                        </p:tav>
                                      </p:tavLst>
                                    </p:anim>
                                    <p:anim calcmode="lin" valueType="num">
                                      <p:cBhvr>
                                        <p:cTn id="13" dur="500" fill="hold"/>
                                        <p:tgtEl>
                                          <p:spTgt spid="107523"/>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07524"/>
                                        </p:tgtEl>
                                        <p:attrNameLst>
                                          <p:attrName>style.visibility</p:attrName>
                                        </p:attrNameLst>
                                      </p:cBhvr>
                                      <p:to>
                                        <p:strVal val="visible"/>
                                      </p:to>
                                    </p:set>
                                    <p:anim calcmode="lin" valueType="num">
                                      <p:cBhvr>
                                        <p:cTn id="17" dur="500" fill="hold"/>
                                        <p:tgtEl>
                                          <p:spTgt spid="107524"/>
                                        </p:tgtEl>
                                        <p:attrNameLst>
                                          <p:attrName>ppt_w</p:attrName>
                                        </p:attrNameLst>
                                      </p:cBhvr>
                                      <p:tavLst>
                                        <p:tav tm="0">
                                          <p:val>
                                            <p:fltVal val="0"/>
                                          </p:val>
                                        </p:tav>
                                        <p:tav tm="100000">
                                          <p:val>
                                            <p:strVal val="#ppt_w"/>
                                          </p:val>
                                        </p:tav>
                                      </p:tavLst>
                                    </p:anim>
                                    <p:anim calcmode="lin" valueType="num">
                                      <p:cBhvr>
                                        <p:cTn id="18" dur="500" fill="hold"/>
                                        <p:tgtEl>
                                          <p:spTgt spid="1075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7525"/>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14364" fill="hold"/>
                                        <p:tgtEl>
                                          <p:spTgt spid="107525"/>
                                        </p:tgtEl>
                                      </p:cBhvr>
                                    </p:cmd>
                                  </p:childTnLst>
                                </p:cTn>
                              </p:par>
                            </p:childTnLst>
                          </p:cTn>
                        </p:par>
                      </p:childTnLst>
                    </p:cTn>
                  </p:par>
                </p:childTnLst>
              </p:cTn>
              <p:nextCondLst>
                <p:cond evt="onClick" delay="0">
                  <p:tgtEl>
                    <p:spTgt spid="107525"/>
                  </p:tgtEl>
                </p:cond>
              </p:nextCondLst>
            </p:seq>
            <p:audio>
              <p:cMediaNode vol="93000">
                <p:cTn id="24" fill="hold" display="0">
                  <p:stCondLst>
                    <p:cond delay="indefinite"/>
                  </p:stCondLst>
                  <p:endCondLst>
                    <p:cond evt="onNext" delay="0">
                      <p:tgtEl>
                        <p:sldTgt/>
                      </p:tgtEl>
                    </p:cond>
                    <p:cond evt="onPrev" delay="0">
                      <p:tgtEl>
                        <p:sldTgt/>
                      </p:tgtEl>
                    </p:cond>
                    <p:cond evt="onStopAudio" delay="0">
                      <p:tgtEl>
                        <p:sldTgt/>
                      </p:tgtEl>
                    </p:cond>
                  </p:endCondLst>
                </p:cTn>
                <p:tgtEl>
                  <p:spTgt spid="107525"/>
                </p:tgtEl>
              </p:cMediaNode>
            </p:audio>
          </p:childTnLst>
        </p:cTn>
      </p:par>
    </p:tnLst>
    <p:bldLst>
      <p:bldP spid="107522"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2" name="Rectangle 2"/>
          <p:cNvSpPr>
            <a:spLocks noGrp="1" noChangeArrowheads="1"/>
          </p:cNvSpPr>
          <p:nvPr>
            <p:ph type="body" idx="1"/>
          </p:nvPr>
        </p:nvSpPr>
        <p:spPr>
          <a:xfrm>
            <a:off x="4953000" y="1600200"/>
            <a:ext cx="3886200" cy="4191000"/>
          </a:xfrm>
        </p:spPr>
        <p:txBody>
          <a:bodyPr/>
          <a:lstStyle/>
          <a:p>
            <a:r>
              <a:rPr lang="en-US" sz="2400"/>
              <a:t>The cochlear nucleus is divided into dorsal (DCN) and ventral (VCN) parts</a:t>
            </a:r>
          </a:p>
          <a:p>
            <a:r>
              <a:rPr lang="en-US" sz="2400"/>
              <a:t>The ventral cochlear nucleus is divided by the auditory nerve into anterior (AVCN) and posterior (PVCN) divisions.</a:t>
            </a:r>
          </a:p>
          <a:p>
            <a:r>
              <a:rPr lang="en-US" sz="2400"/>
              <a:t>There is a tonotopic map in each subdivision.</a:t>
            </a:r>
          </a:p>
        </p:txBody>
      </p:sp>
      <p:pic>
        <p:nvPicPr>
          <p:cNvPr id="87043" name="Picture 3" descr="cochlear nucleus 1"/>
          <p:cNvPicPr>
            <a:picLocks noChangeAspect="1" noChangeArrowheads="1"/>
          </p:cNvPicPr>
          <p:nvPr/>
        </p:nvPicPr>
        <p:blipFill>
          <a:blip r:embed="rId2" cstate="print"/>
          <a:srcRect/>
          <a:stretch>
            <a:fillRect/>
          </a:stretch>
        </p:blipFill>
        <p:spPr bwMode="auto">
          <a:xfrm>
            <a:off x="533400" y="1143000"/>
            <a:ext cx="4330700" cy="5394325"/>
          </a:xfrm>
          <a:prstGeom prst="rect">
            <a:avLst/>
          </a:prstGeom>
          <a:noFill/>
        </p:spPr>
      </p:pic>
      <p:sp>
        <p:nvSpPr>
          <p:cNvPr id="87044" name="Rectangle 4"/>
          <p:cNvSpPr>
            <a:spLocks noGrp="1" noChangeArrowheads="1"/>
          </p:cNvSpPr>
          <p:nvPr>
            <p:ph type="title"/>
          </p:nvPr>
        </p:nvSpPr>
        <p:spPr>
          <a:xfrm>
            <a:off x="685800" y="457200"/>
            <a:ext cx="7772400" cy="1143000"/>
          </a:xfrm>
        </p:spPr>
        <p:txBody>
          <a:bodyPr/>
          <a:lstStyle/>
          <a:p>
            <a:r>
              <a:rPr lang="en-US" sz="3200">
                <a:solidFill>
                  <a:schemeClr val="accent2"/>
                </a:solidFill>
              </a:rPr>
              <a:t>Parts of the cochlear nucleus</a:t>
            </a:r>
          </a:p>
        </p:txBody>
      </p:sp>
      <p:grpSp>
        <p:nvGrpSpPr>
          <p:cNvPr id="87045" name="Group 5"/>
          <p:cNvGrpSpPr>
            <a:grpSpLocks/>
          </p:cNvGrpSpPr>
          <p:nvPr/>
        </p:nvGrpSpPr>
        <p:grpSpPr bwMode="auto">
          <a:xfrm>
            <a:off x="1758950" y="2216150"/>
            <a:ext cx="3803650" cy="1717675"/>
            <a:chOff x="1108" y="1396"/>
            <a:chExt cx="2396" cy="1082"/>
          </a:xfrm>
        </p:grpSpPr>
        <p:sp>
          <p:nvSpPr>
            <p:cNvPr id="87046" name="Text Box 6"/>
            <p:cNvSpPr txBox="1">
              <a:spLocks noChangeArrowheads="1"/>
            </p:cNvSpPr>
            <p:nvPr/>
          </p:nvSpPr>
          <p:spPr bwMode="auto">
            <a:xfrm>
              <a:off x="1184" y="2032"/>
              <a:ext cx="384" cy="154"/>
            </a:xfrm>
            <a:prstGeom prst="rect">
              <a:avLst/>
            </a:prstGeom>
            <a:noFill/>
            <a:ln w="9525">
              <a:noFill/>
              <a:miter lim="800000"/>
              <a:headEnd/>
              <a:tailEnd/>
            </a:ln>
            <a:effectLst/>
          </p:spPr>
          <p:txBody>
            <a:bodyPr>
              <a:spAutoFit/>
            </a:bodyPr>
            <a:lstStyle/>
            <a:p>
              <a:pPr>
                <a:spcBef>
                  <a:spcPct val="50000"/>
                </a:spcBef>
              </a:pPr>
              <a:r>
                <a:rPr lang="en-US" sz="1000">
                  <a:solidFill>
                    <a:srgbClr val="FF3300"/>
                  </a:solidFill>
                  <a:latin typeface="Times New Roman" charset="0"/>
                </a:rPr>
                <a:t>middle</a:t>
              </a:r>
            </a:p>
          </p:txBody>
        </p:sp>
        <p:sp>
          <p:nvSpPr>
            <p:cNvPr id="87047" name="Text Box 7"/>
            <p:cNvSpPr txBox="1">
              <a:spLocks noChangeArrowheads="1"/>
            </p:cNvSpPr>
            <p:nvPr/>
          </p:nvSpPr>
          <p:spPr bwMode="auto">
            <a:xfrm>
              <a:off x="2704" y="1840"/>
              <a:ext cx="464" cy="250"/>
            </a:xfrm>
            <a:prstGeom prst="rect">
              <a:avLst/>
            </a:prstGeom>
            <a:noFill/>
            <a:ln w="9525">
              <a:noFill/>
              <a:miter lim="800000"/>
              <a:headEnd/>
              <a:tailEnd/>
            </a:ln>
            <a:effectLst/>
          </p:spPr>
          <p:txBody>
            <a:bodyPr>
              <a:spAutoFit/>
            </a:bodyPr>
            <a:lstStyle/>
            <a:p>
              <a:pPr>
                <a:spcBef>
                  <a:spcPct val="50000"/>
                </a:spcBef>
              </a:pPr>
              <a:r>
                <a:rPr lang="en-US" sz="1000">
                  <a:solidFill>
                    <a:srgbClr val="FF3300"/>
                  </a:solidFill>
                  <a:latin typeface="Times New Roman" charset="0"/>
                </a:rPr>
                <a:t>middle frequency</a:t>
              </a:r>
            </a:p>
          </p:txBody>
        </p:sp>
        <p:sp>
          <p:nvSpPr>
            <p:cNvPr id="87048" name="Text Box 8"/>
            <p:cNvSpPr txBox="1">
              <a:spLocks noChangeArrowheads="1"/>
            </p:cNvSpPr>
            <p:nvPr/>
          </p:nvSpPr>
          <p:spPr bwMode="auto">
            <a:xfrm>
              <a:off x="1108" y="2324"/>
              <a:ext cx="384" cy="154"/>
            </a:xfrm>
            <a:prstGeom prst="rect">
              <a:avLst/>
            </a:prstGeom>
            <a:noFill/>
            <a:ln w="9525">
              <a:noFill/>
              <a:miter lim="800000"/>
              <a:headEnd/>
              <a:tailEnd/>
            </a:ln>
            <a:effectLst/>
          </p:spPr>
          <p:txBody>
            <a:bodyPr>
              <a:spAutoFit/>
            </a:bodyPr>
            <a:lstStyle/>
            <a:p>
              <a:pPr>
                <a:spcBef>
                  <a:spcPct val="50000"/>
                </a:spcBef>
              </a:pPr>
              <a:r>
                <a:rPr lang="en-US" sz="1000">
                  <a:solidFill>
                    <a:srgbClr val="FF3300"/>
                  </a:solidFill>
                  <a:latin typeface="Times New Roman" charset="0"/>
                </a:rPr>
                <a:t>low</a:t>
              </a:r>
            </a:p>
          </p:txBody>
        </p:sp>
        <p:sp>
          <p:nvSpPr>
            <p:cNvPr id="87049" name="Text Box 9"/>
            <p:cNvSpPr txBox="1">
              <a:spLocks noChangeArrowheads="1"/>
            </p:cNvSpPr>
            <p:nvPr/>
          </p:nvSpPr>
          <p:spPr bwMode="auto">
            <a:xfrm>
              <a:off x="1460" y="1784"/>
              <a:ext cx="384" cy="154"/>
            </a:xfrm>
            <a:prstGeom prst="rect">
              <a:avLst/>
            </a:prstGeom>
            <a:noFill/>
            <a:ln w="9525">
              <a:noFill/>
              <a:miter lim="800000"/>
              <a:headEnd/>
              <a:tailEnd/>
            </a:ln>
            <a:effectLst/>
          </p:spPr>
          <p:txBody>
            <a:bodyPr>
              <a:spAutoFit/>
            </a:bodyPr>
            <a:lstStyle/>
            <a:p>
              <a:pPr>
                <a:spcBef>
                  <a:spcPct val="50000"/>
                </a:spcBef>
              </a:pPr>
              <a:r>
                <a:rPr lang="en-US" sz="1000">
                  <a:solidFill>
                    <a:srgbClr val="FF3300"/>
                  </a:solidFill>
                  <a:latin typeface="Times New Roman" charset="0"/>
                </a:rPr>
                <a:t>high</a:t>
              </a:r>
            </a:p>
          </p:txBody>
        </p:sp>
        <p:sp>
          <p:nvSpPr>
            <p:cNvPr id="87050" name="Text Box 10"/>
            <p:cNvSpPr txBox="1">
              <a:spLocks noChangeArrowheads="1"/>
            </p:cNvSpPr>
            <p:nvPr/>
          </p:nvSpPr>
          <p:spPr bwMode="auto">
            <a:xfrm>
              <a:off x="2764" y="1396"/>
              <a:ext cx="740" cy="154"/>
            </a:xfrm>
            <a:prstGeom prst="rect">
              <a:avLst/>
            </a:prstGeom>
            <a:noFill/>
            <a:ln w="9525">
              <a:noFill/>
              <a:miter lim="800000"/>
              <a:headEnd/>
              <a:tailEnd/>
            </a:ln>
            <a:effectLst/>
          </p:spPr>
          <p:txBody>
            <a:bodyPr>
              <a:spAutoFit/>
            </a:bodyPr>
            <a:lstStyle/>
            <a:p>
              <a:pPr>
                <a:spcBef>
                  <a:spcPct val="50000"/>
                </a:spcBef>
              </a:pPr>
              <a:r>
                <a:rPr lang="en-US" sz="1000">
                  <a:solidFill>
                    <a:srgbClr val="FF3300"/>
                  </a:solidFill>
                  <a:latin typeface="Times New Roman" charset="0"/>
                </a:rPr>
                <a:t>high frequency</a:t>
              </a:r>
            </a:p>
          </p:txBody>
        </p:sp>
        <p:sp>
          <p:nvSpPr>
            <p:cNvPr id="87051" name="Text Box 11"/>
            <p:cNvSpPr txBox="1">
              <a:spLocks noChangeArrowheads="1"/>
            </p:cNvSpPr>
            <p:nvPr/>
          </p:nvSpPr>
          <p:spPr bwMode="auto">
            <a:xfrm>
              <a:off x="2588" y="2188"/>
              <a:ext cx="676" cy="154"/>
            </a:xfrm>
            <a:prstGeom prst="rect">
              <a:avLst/>
            </a:prstGeom>
            <a:noFill/>
            <a:ln w="9525">
              <a:noFill/>
              <a:miter lim="800000"/>
              <a:headEnd/>
              <a:tailEnd/>
            </a:ln>
            <a:effectLst/>
          </p:spPr>
          <p:txBody>
            <a:bodyPr>
              <a:spAutoFit/>
            </a:bodyPr>
            <a:lstStyle/>
            <a:p>
              <a:pPr>
                <a:spcBef>
                  <a:spcPct val="50000"/>
                </a:spcBef>
              </a:pPr>
              <a:r>
                <a:rPr lang="en-US" sz="1000">
                  <a:solidFill>
                    <a:srgbClr val="FF3300"/>
                  </a:solidFill>
                  <a:latin typeface="Times New Roman" charset="0"/>
                </a:rPr>
                <a:t>low frequency</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7044"/>
                                        </p:tgtEl>
                                        <p:attrNameLst>
                                          <p:attrName>style.visibility</p:attrName>
                                        </p:attrNameLst>
                                      </p:cBhvr>
                                      <p:to>
                                        <p:strVal val="visible"/>
                                      </p:to>
                                    </p:set>
                                    <p:anim calcmode="lin" valueType="num">
                                      <p:cBhvr additive="base">
                                        <p:cTn id="7" dur="500" fill="hold"/>
                                        <p:tgtEl>
                                          <p:spTgt spid="87044"/>
                                        </p:tgtEl>
                                        <p:attrNameLst>
                                          <p:attrName>ppt_x</p:attrName>
                                        </p:attrNameLst>
                                      </p:cBhvr>
                                      <p:tavLst>
                                        <p:tav tm="0">
                                          <p:val>
                                            <p:strVal val="#ppt_x"/>
                                          </p:val>
                                        </p:tav>
                                        <p:tav tm="100000">
                                          <p:val>
                                            <p:strVal val="#ppt_x"/>
                                          </p:val>
                                        </p:tav>
                                      </p:tavLst>
                                    </p:anim>
                                    <p:anim calcmode="lin" valueType="num">
                                      <p:cBhvr additive="base">
                                        <p:cTn id="8" dur="500" fill="hold"/>
                                        <p:tgtEl>
                                          <p:spTgt spid="8704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87042">
                                            <p:txEl>
                                              <p:pRg st="0" end="0"/>
                                            </p:txEl>
                                          </p:spTgt>
                                        </p:tgtEl>
                                        <p:attrNameLst>
                                          <p:attrName>style.visibility</p:attrName>
                                        </p:attrNameLst>
                                      </p:cBhvr>
                                      <p:to>
                                        <p:strVal val="visible"/>
                                      </p:to>
                                    </p:set>
                                    <p:animEffect transition="in" filter="dissolve">
                                      <p:cBhvr>
                                        <p:cTn id="12" dur="500"/>
                                        <p:tgtEl>
                                          <p:spTgt spid="87042">
                                            <p:txEl>
                                              <p:pRg st="0" end="0"/>
                                            </p:txEl>
                                          </p:spTgt>
                                        </p:tgtEl>
                                      </p:cBhvr>
                                    </p:animEffect>
                                  </p:childTnLst>
                                </p:cTn>
                              </p:par>
                            </p:childTnLst>
                          </p:cTn>
                        </p:par>
                        <p:par>
                          <p:cTn id="13" fill="hold">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87042">
                                            <p:txEl>
                                              <p:pRg st="1" end="1"/>
                                            </p:txEl>
                                          </p:spTgt>
                                        </p:tgtEl>
                                        <p:attrNameLst>
                                          <p:attrName>style.visibility</p:attrName>
                                        </p:attrNameLst>
                                      </p:cBhvr>
                                      <p:to>
                                        <p:strVal val="visible"/>
                                      </p:to>
                                    </p:set>
                                    <p:animEffect transition="in" filter="dissolve">
                                      <p:cBhvr>
                                        <p:cTn id="16" dur="500"/>
                                        <p:tgtEl>
                                          <p:spTgt spid="87042">
                                            <p:txEl>
                                              <p:pRg st="1" end="1"/>
                                            </p:txEl>
                                          </p:spTgt>
                                        </p:tgtEl>
                                      </p:cBhvr>
                                    </p:animEffect>
                                  </p:childTnLst>
                                </p:cTn>
                              </p:par>
                            </p:childTnLst>
                          </p:cTn>
                        </p:par>
                        <p:par>
                          <p:cTn id="17" fill="hold">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87042">
                                            <p:txEl>
                                              <p:pRg st="2" end="2"/>
                                            </p:txEl>
                                          </p:spTgt>
                                        </p:tgtEl>
                                        <p:attrNameLst>
                                          <p:attrName>style.visibility</p:attrName>
                                        </p:attrNameLst>
                                      </p:cBhvr>
                                      <p:to>
                                        <p:strVal val="visible"/>
                                      </p:to>
                                    </p:set>
                                    <p:animEffect transition="in" filter="dissolve">
                                      <p:cBhvr>
                                        <p:cTn id="20" dur="500"/>
                                        <p:tgtEl>
                                          <p:spTgt spid="87042">
                                            <p:txEl>
                                              <p:pRg st="2" end="2"/>
                                            </p:txEl>
                                          </p:spTgt>
                                        </p:tgtEl>
                                      </p:cBhvr>
                                    </p:animEffect>
                                  </p:childTnLst>
                                </p:cTn>
                              </p:par>
                            </p:childTnLst>
                          </p:cTn>
                        </p:par>
                        <p:par>
                          <p:cTn id="21" fill="hold">
                            <p:stCondLst>
                              <p:cond delay="2000"/>
                            </p:stCondLst>
                            <p:childTnLst>
                              <p:par>
                                <p:cTn id="22" presetID="9" presetClass="entr" presetSubtype="0" fill="hold" nodeType="afterEffect">
                                  <p:stCondLst>
                                    <p:cond delay="0"/>
                                  </p:stCondLst>
                                  <p:childTnLst>
                                    <p:set>
                                      <p:cBhvr>
                                        <p:cTn id="23" dur="1" fill="hold">
                                          <p:stCondLst>
                                            <p:cond delay="0"/>
                                          </p:stCondLst>
                                        </p:cTn>
                                        <p:tgtEl>
                                          <p:spTgt spid="87043"/>
                                        </p:tgtEl>
                                        <p:attrNameLst>
                                          <p:attrName>style.visibility</p:attrName>
                                        </p:attrNameLst>
                                      </p:cBhvr>
                                      <p:to>
                                        <p:strVal val="visible"/>
                                      </p:to>
                                    </p:set>
                                    <p:animEffect transition="in" filter="dissolve">
                                      <p:cBhvr>
                                        <p:cTn id="24" dur="500"/>
                                        <p:tgtEl>
                                          <p:spTgt spid="87043"/>
                                        </p:tgtEl>
                                      </p:cBhvr>
                                    </p:animEffect>
                                  </p:childTnLst>
                                </p:cTn>
                              </p:par>
                            </p:childTnLst>
                          </p:cTn>
                        </p:par>
                        <p:par>
                          <p:cTn id="25" fill="hold">
                            <p:stCondLst>
                              <p:cond delay="2500"/>
                            </p:stCondLst>
                            <p:childTnLst>
                              <p:par>
                                <p:cTn id="26" presetID="1" presetClass="entr" presetSubtype="0" fill="hold" nodeType="afterEffect">
                                  <p:stCondLst>
                                    <p:cond delay="0"/>
                                  </p:stCondLst>
                                  <p:childTnLst>
                                    <p:set>
                                      <p:cBhvr>
                                        <p:cTn id="27" dur="1" fill="hold">
                                          <p:stCondLst>
                                            <p:cond delay="499"/>
                                          </p:stCondLst>
                                        </p:cTn>
                                        <p:tgtEl>
                                          <p:spTgt spid="870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build="p" autoUpdateAnimBg="0" advAuto="0"/>
      <p:bldP spid="87044"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sz="3200" dirty="0" smtClean="0">
                <a:solidFill>
                  <a:srgbClr val="3366FF"/>
                </a:solidFill>
              </a:rPr>
              <a:t>Neuron Signaling</a:t>
            </a:r>
            <a:endParaRPr lang="en-US" sz="3200" dirty="0">
              <a:solidFill>
                <a:srgbClr val="3366FF"/>
              </a:solidFill>
            </a:endParaRPr>
          </a:p>
        </p:txBody>
      </p:sp>
      <p:pic>
        <p:nvPicPr>
          <p:cNvPr id="123907" name="Picture 3" descr="Neuron"/>
          <p:cNvPicPr>
            <a:picLocks noGrp="1" noChangeAspect="1" noChangeArrowheads="1"/>
          </p:cNvPicPr>
          <p:nvPr>
            <p:ph sz="half" idx="1"/>
          </p:nvPr>
        </p:nvPicPr>
        <p:blipFill>
          <a:blip r:embed="rId2" cstate="print"/>
          <a:srcRect/>
          <a:stretch>
            <a:fillRect/>
          </a:stretch>
        </p:blipFill>
        <p:spPr>
          <a:xfrm>
            <a:off x="533400" y="1295400"/>
            <a:ext cx="4038600" cy="2463800"/>
          </a:xfrm>
          <a:noFill/>
          <a:ln/>
        </p:spPr>
      </p:pic>
      <p:sp>
        <p:nvSpPr>
          <p:cNvPr id="123908" name="Rectangle 4"/>
          <p:cNvSpPr>
            <a:spLocks noGrp="1" noChangeArrowheads="1"/>
          </p:cNvSpPr>
          <p:nvPr>
            <p:ph type="body" sz="half" idx="2"/>
          </p:nvPr>
        </p:nvSpPr>
        <p:spPr>
          <a:xfrm>
            <a:off x="4648200" y="1295400"/>
            <a:ext cx="4343400" cy="5257800"/>
          </a:xfrm>
        </p:spPr>
        <p:txBody>
          <a:bodyPr/>
          <a:lstStyle/>
          <a:p>
            <a:r>
              <a:rPr lang="en-US" sz="2800" dirty="0" smtClean="0"/>
              <a:t>Action </a:t>
            </a:r>
            <a:r>
              <a:rPr lang="en-US" sz="2800" dirty="0"/>
              <a:t>Potential</a:t>
            </a:r>
          </a:p>
          <a:p>
            <a:r>
              <a:rPr lang="en-US" sz="2800" dirty="0" smtClean="0"/>
              <a:t>Release small packet of neurotransmitter to cause excite or inhibit next neuron</a:t>
            </a:r>
          </a:p>
          <a:p>
            <a:r>
              <a:rPr lang="en-US" sz="2800" dirty="0" smtClean="0"/>
              <a:t>Excitatory </a:t>
            </a:r>
            <a:r>
              <a:rPr lang="en-US" sz="2800" dirty="0"/>
              <a:t>Postsynaptic Potential (EPSP)</a:t>
            </a:r>
          </a:p>
          <a:p>
            <a:r>
              <a:rPr lang="en-US" sz="2800" dirty="0"/>
              <a:t>Inhibitory Postsynaptic Potential (IPSP</a:t>
            </a:r>
            <a:r>
              <a:rPr lang="en-US" sz="2800" dirty="0" smtClean="0"/>
              <a:t>)</a:t>
            </a:r>
          </a:p>
          <a:p>
            <a:r>
              <a:rPr lang="en-US" sz="2800" dirty="0" smtClean="0"/>
              <a:t>First must transduce physical signal</a:t>
            </a:r>
            <a:endParaRPr lang="en-US" sz="2800" dirty="0"/>
          </a:p>
        </p:txBody>
      </p:sp>
      <p:grpSp>
        <p:nvGrpSpPr>
          <p:cNvPr id="123909" name="Group 5"/>
          <p:cNvGrpSpPr>
            <a:grpSpLocks/>
          </p:cNvGrpSpPr>
          <p:nvPr/>
        </p:nvGrpSpPr>
        <p:grpSpPr bwMode="auto">
          <a:xfrm>
            <a:off x="304800" y="3733800"/>
            <a:ext cx="4343400" cy="2422525"/>
            <a:chOff x="96" y="2640"/>
            <a:chExt cx="2736" cy="1526"/>
          </a:xfrm>
        </p:grpSpPr>
        <p:sp>
          <p:nvSpPr>
            <p:cNvPr id="123910" name="Freeform 6"/>
            <p:cNvSpPr>
              <a:spLocks/>
            </p:cNvSpPr>
            <p:nvPr/>
          </p:nvSpPr>
          <p:spPr bwMode="auto">
            <a:xfrm>
              <a:off x="144" y="2640"/>
              <a:ext cx="2535" cy="1293"/>
            </a:xfrm>
            <a:custGeom>
              <a:avLst/>
              <a:gdLst/>
              <a:ahLst/>
              <a:cxnLst>
                <a:cxn ang="0">
                  <a:pos x="0" y="947"/>
                </a:cxn>
                <a:cxn ang="0">
                  <a:pos x="309" y="941"/>
                </a:cxn>
                <a:cxn ang="0">
                  <a:pos x="402" y="836"/>
                </a:cxn>
                <a:cxn ang="0">
                  <a:pos x="537" y="872"/>
                </a:cxn>
                <a:cxn ang="0">
                  <a:pos x="609" y="908"/>
                </a:cxn>
                <a:cxn ang="0">
                  <a:pos x="747" y="941"/>
                </a:cxn>
                <a:cxn ang="0">
                  <a:pos x="885" y="797"/>
                </a:cxn>
                <a:cxn ang="0">
                  <a:pos x="992" y="764"/>
                </a:cxn>
                <a:cxn ang="0">
                  <a:pos x="1125" y="653"/>
                </a:cxn>
                <a:cxn ang="0">
                  <a:pos x="1260" y="80"/>
                </a:cxn>
                <a:cxn ang="0">
                  <a:pos x="1365" y="1133"/>
                </a:cxn>
                <a:cxn ang="0">
                  <a:pos x="1509" y="1037"/>
                </a:cxn>
                <a:cxn ang="0">
                  <a:pos x="1713" y="944"/>
                </a:cxn>
                <a:cxn ang="0">
                  <a:pos x="2391" y="962"/>
                </a:cxn>
                <a:cxn ang="0">
                  <a:pos x="2535" y="962"/>
                </a:cxn>
              </a:cxnLst>
              <a:rect l="0" t="0" r="r" b="b"/>
              <a:pathLst>
                <a:path w="2535" h="1293">
                  <a:moveTo>
                    <a:pt x="0" y="947"/>
                  </a:moveTo>
                  <a:cubicBezTo>
                    <a:pt x="51" y="946"/>
                    <a:pt x="242" y="960"/>
                    <a:pt x="309" y="941"/>
                  </a:cubicBezTo>
                  <a:cubicBezTo>
                    <a:pt x="376" y="922"/>
                    <a:pt x="364" y="847"/>
                    <a:pt x="402" y="836"/>
                  </a:cubicBezTo>
                  <a:cubicBezTo>
                    <a:pt x="440" y="825"/>
                    <a:pt x="502" y="860"/>
                    <a:pt x="537" y="872"/>
                  </a:cubicBezTo>
                  <a:cubicBezTo>
                    <a:pt x="572" y="884"/>
                    <a:pt x="574" y="896"/>
                    <a:pt x="609" y="908"/>
                  </a:cubicBezTo>
                  <a:cubicBezTo>
                    <a:pt x="644" y="920"/>
                    <a:pt x="701" y="959"/>
                    <a:pt x="747" y="941"/>
                  </a:cubicBezTo>
                  <a:cubicBezTo>
                    <a:pt x="793" y="923"/>
                    <a:pt x="844" y="826"/>
                    <a:pt x="885" y="797"/>
                  </a:cubicBezTo>
                  <a:cubicBezTo>
                    <a:pt x="926" y="768"/>
                    <a:pt x="952" y="788"/>
                    <a:pt x="992" y="764"/>
                  </a:cubicBezTo>
                  <a:cubicBezTo>
                    <a:pt x="1032" y="740"/>
                    <a:pt x="1080" y="767"/>
                    <a:pt x="1125" y="653"/>
                  </a:cubicBezTo>
                  <a:cubicBezTo>
                    <a:pt x="1170" y="539"/>
                    <a:pt x="1220" y="0"/>
                    <a:pt x="1260" y="80"/>
                  </a:cubicBezTo>
                  <a:cubicBezTo>
                    <a:pt x="1300" y="160"/>
                    <a:pt x="1323" y="973"/>
                    <a:pt x="1365" y="1133"/>
                  </a:cubicBezTo>
                  <a:cubicBezTo>
                    <a:pt x="1407" y="1293"/>
                    <a:pt x="1451" y="1069"/>
                    <a:pt x="1509" y="1037"/>
                  </a:cubicBezTo>
                  <a:cubicBezTo>
                    <a:pt x="1567" y="1005"/>
                    <a:pt x="1566" y="956"/>
                    <a:pt x="1713" y="944"/>
                  </a:cubicBezTo>
                  <a:cubicBezTo>
                    <a:pt x="1860" y="932"/>
                    <a:pt x="2254" y="959"/>
                    <a:pt x="2391" y="962"/>
                  </a:cubicBezTo>
                  <a:cubicBezTo>
                    <a:pt x="2528" y="965"/>
                    <a:pt x="2505" y="962"/>
                    <a:pt x="2535" y="962"/>
                  </a:cubicBezTo>
                </a:path>
              </a:pathLst>
            </a:custGeom>
            <a:noFill/>
            <a:ln w="9525">
              <a:solidFill>
                <a:schemeClr val="tx1"/>
              </a:solidFill>
              <a:round/>
              <a:headEnd/>
              <a:tailEnd/>
            </a:ln>
            <a:effectLst/>
          </p:spPr>
          <p:txBody>
            <a:bodyPr/>
            <a:lstStyle/>
            <a:p>
              <a:pPr algn="ctr" eaLnBrk="0" hangingPunct="0"/>
              <a:endParaRPr lang="en-US">
                <a:solidFill>
                  <a:srgbClr val="000000"/>
                </a:solidFill>
              </a:endParaRPr>
            </a:p>
          </p:txBody>
        </p:sp>
        <p:sp>
          <p:nvSpPr>
            <p:cNvPr id="123911" name="Text Box 7"/>
            <p:cNvSpPr txBox="1">
              <a:spLocks noChangeArrowheads="1"/>
            </p:cNvSpPr>
            <p:nvPr/>
          </p:nvSpPr>
          <p:spPr bwMode="auto">
            <a:xfrm>
              <a:off x="96" y="3840"/>
              <a:ext cx="1008" cy="326"/>
            </a:xfrm>
            <a:prstGeom prst="rect">
              <a:avLst/>
            </a:prstGeom>
            <a:noFill/>
            <a:ln w="9525">
              <a:noFill/>
              <a:miter lim="800000"/>
              <a:headEnd/>
              <a:tailEnd/>
            </a:ln>
            <a:effectLst/>
          </p:spPr>
          <p:txBody>
            <a:bodyPr>
              <a:spAutoFit/>
            </a:bodyPr>
            <a:lstStyle/>
            <a:p>
              <a:pPr>
                <a:spcBef>
                  <a:spcPct val="50000"/>
                </a:spcBef>
              </a:pPr>
              <a:r>
                <a:rPr lang="en-US" sz="1400">
                  <a:solidFill>
                    <a:srgbClr val="000000"/>
                  </a:solidFill>
                </a:rPr>
                <a:t>Resting potential (-60 to -70 mV)</a:t>
              </a:r>
            </a:p>
          </p:txBody>
        </p:sp>
        <p:sp>
          <p:nvSpPr>
            <p:cNvPr id="123912" name="Text Box 8"/>
            <p:cNvSpPr txBox="1">
              <a:spLocks noChangeArrowheads="1"/>
            </p:cNvSpPr>
            <p:nvPr/>
          </p:nvSpPr>
          <p:spPr bwMode="auto">
            <a:xfrm>
              <a:off x="576" y="3120"/>
              <a:ext cx="432" cy="192"/>
            </a:xfrm>
            <a:prstGeom prst="rect">
              <a:avLst/>
            </a:prstGeom>
            <a:noFill/>
            <a:ln w="9525">
              <a:noFill/>
              <a:miter lim="800000"/>
              <a:headEnd/>
              <a:tailEnd/>
            </a:ln>
            <a:effectLst/>
          </p:spPr>
          <p:txBody>
            <a:bodyPr>
              <a:spAutoFit/>
            </a:bodyPr>
            <a:lstStyle/>
            <a:p>
              <a:pPr>
                <a:spcBef>
                  <a:spcPct val="50000"/>
                </a:spcBef>
              </a:pPr>
              <a:r>
                <a:rPr lang="en-US" sz="1400">
                  <a:solidFill>
                    <a:srgbClr val="000000"/>
                  </a:solidFill>
                </a:rPr>
                <a:t>EPSP</a:t>
              </a:r>
            </a:p>
          </p:txBody>
        </p:sp>
        <p:sp>
          <p:nvSpPr>
            <p:cNvPr id="123913" name="Line 9"/>
            <p:cNvSpPr>
              <a:spLocks noChangeShapeType="1"/>
            </p:cNvSpPr>
            <p:nvPr/>
          </p:nvSpPr>
          <p:spPr bwMode="auto">
            <a:xfrm flipH="1" flipV="1">
              <a:off x="240" y="3600"/>
              <a:ext cx="96" cy="288"/>
            </a:xfrm>
            <a:prstGeom prst="line">
              <a:avLst/>
            </a:prstGeom>
            <a:noFill/>
            <a:ln w="9525">
              <a:solidFill>
                <a:schemeClr val="tx1"/>
              </a:solidFill>
              <a:round/>
              <a:headEnd/>
              <a:tailEnd/>
            </a:ln>
            <a:effectLst/>
          </p:spPr>
          <p:txBody>
            <a:bodyPr/>
            <a:lstStyle/>
            <a:p>
              <a:pPr algn="ctr" eaLnBrk="0" hangingPunct="0"/>
              <a:endParaRPr lang="en-US">
                <a:solidFill>
                  <a:srgbClr val="000000"/>
                </a:solidFill>
              </a:endParaRPr>
            </a:p>
          </p:txBody>
        </p:sp>
        <p:sp>
          <p:nvSpPr>
            <p:cNvPr id="123914" name="Line 10"/>
            <p:cNvSpPr>
              <a:spLocks noChangeShapeType="1"/>
            </p:cNvSpPr>
            <p:nvPr/>
          </p:nvSpPr>
          <p:spPr bwMode="auto">
            <a:xfrm flipH="1">
              <a:off x="624" y="3284"/>
              <a:ext cx="142" cy="172"/>
            </a:xfrm>
            <a:prstGeom prst="line">
              <a:avLst/>
            </a:prstGeom>
            <a:noFill/>
            <a:ln w="9525">
              <a:solidFill>
                <a:schemeClr val="tx1"/>
              </a:solidFill>
              <a:round/>
              <a:headEnd/>
              <a:tailEnd/>
            </a:ln>
            <a:effectLst/>
          </p:spPr>
          <p:txBody>
            <a:bodyPr/>
            <a:lstStyle/>
            <a:p>
              <a:pPr algn="ctr" eaLnBrk="0" hangingPunct="0"/>
              <a:endParaRPr lang="en-US">
                <a:solidFill>
                  <a:srgbClr val="000000"/>
                </a:solidFill>
              </a:endParaRPr>
            </a:p>
          </p:txBody>
        </p:sp>
        <p:sp>
          <p:nvSpPr>
            <p:cNvPr id="123915" name="Line 11"/>
            <p:cNvSpPr>
              <a:spLocks noChangeShapeType="1"/>
            </p:cNvSpPr>
            <p:nvPr/>
          </p:nvSpPr>
          <p:spPr bwMode="auto">
            <a:xfrm>
              <a:off x="772" y="3288"/>
              <a:ext cx="188" cy="168"/>
            </a:xfrm>
            <a:prstGeom prst="line">
              <a:avLst/>
            </a:prstGeom>
            <a:noFill/>
            <a:ln w="9525">
              <a:solidFill>
                <a:schemeClr val="tx1"/>
              </a:solidFill>
              <a:round/>
              <a:headEnd/>
              <a:tailEnd/>
            </a:ln>
            <a:effectLst/>
          </p:spPr>
          <p:txBody>
            <a:bodyPr/>
            <a:lstStyle/>
            <a:p>
              <a:pPr algn="ctr" eaLnBrk="0" hangingPunct="0"/>
              <a:endParaRPr lang="en-US">
                <a:solidFill>
                  <a:srgbClr val="000000"/>
                </a:solidFill>
              </a:endParaRPr>
            </a:p>
          </p:txBody>
        </p:sp>
        <p:sp>
          <p:nvSpPr>
            <p:cNvPr id="123916" name="Text Box 12"/>
            <p:cNvSpPr txBox="1">
              <a:spLocks noChangeArrowheads="1"/>
            </p:cNvSpPr>
            <p:nvPr/>
          </p:nvSpPr>
          <p:spPr bwMode="auto">
            <a:xfrm>
              <a:off x="1488" y="2736"/>
              <a:ext cx="576" cy="326"/>
            </a:xfrm>
            <a:prstGeom prst="rect">
              <a:avLst/>
            </a:prstGeom>
            <a:noFill/>
            <a:ln w="9525">
              <a:noFill/>
              <a:miter lim="800000"/>
              <a:headEnd/>
              <a:tailEnd/>
            </a:ln>
            <a:effectLst/>
          </p:spPr>
          <p:txBody>
            <a:bodyPr>
              <a:spAutoFit/>
            </a:bodyPr>
            <a:lstStyle/>
            <a:p>
              <a:pPr>
                <a:spcBef>
                  <a:spcPct val="50000"/>
                </a:spcBef>
              </a:pPr>
              <a:r>
                <a:rPr lang="en-US" sz="1400">
                  <a:solidFill>
                    <a:srgbClr val="000000"/>
                  </a:solidFill>
                </a:rPr>
                <a:t>Action potential</a:t>
              </a:r>
            </a:p>
          </p:txBody>
        </p:sp>
        <p:sp>
          <p:nvSpPr>
            <p:cNvPr id="123917" name="Line 13"/>
            <p:cNvSpPr>
              <a:spLocks noChangeShapeType="1"/>
            </p:cNvSpPr>
            <p:nvPr/>
          </p:nvSpPr>
          <p:spPr bwMode="auto">
            <a:xfrm>
              <a:off x="1008" y="3408"/>
              <a:ext cx="432" cy="0"/>
            </a:xfrm>
            <a:prstGeom prst="line">
              <a:avLst/>
            </a:prstGeom>
            <a:noFill/>
            <a:ln w="9525">
              <a:solidFill>
                <a:srgbClr val="FF3300"/>
              </a:solidFill>
              <a:round/>
              <a:headEnd/>
              <a:tailEnd/>
            </a:ln>
            <a:effectLst/>
          </p:spPr>
          <p:txBody>
            <a:bodyPr/>
            <a:lstStyle/>
            <a:p>
              <a:pPr algn="ctr" eaLnBrk="0" hangingPunct="0"/>
              <a:endParaRPr lang="en-US">
                <a:solidFill>
                  <a:srgbClr val="000000"/>
                </a:solidFill>
              </a:endParaRPr>
            </a:p>
          </p:txBody>
        </p:sp>
        <p:sp>
          <p:nvSpPr>
            <p:cNvPr id="123918" name="Text Box 14"/>
            <p:cNvSpPr txBox="1">
              <a:spLocks noChangeArrowheads="1"/>
            </p:cNvSpPr>
            <p:nvPr/>
          </p:nvSpPr>
          <p:spPr bwMode="auto">
            <a:xfrm>
              <a:off x="912" y="3504"/>
              <a:ext cx="672" cy="192"/>
            </a:xfrm>
            <a:prstGeom prst="rect">
              <a:avLst/>
            </a:prstGeom>
            <a:noFill/>
            <a:ln w="9525">
              <a:noFill/>
              <a:miter lim="800000"/>
              <a:headEnd/>
              <a:tailEnd/>
            </a:ln>
            <a:effectLst/>
          </p:spPr>
          <p:txBody>
            <a:bodyPr>
              <a:spAutoFit/>
            </a:bodyPr>
            <a:lstStyle/>
            <a:p>
              <a:pPr>
                <a:spcBef>
                  <a:spcPct val="50000"/>
                </a:spcBef>
              </a:pPr>
              <a:r>
                <a:rPr lang="en-US" sz="1400">
                  <a:solidFill>
                    <a:srgbClr val="FF3300"/>
                  </a:solidFill>
                </a:rPr>
                <a:t>Threshold</a:t>
              </a:r>
            </a:p>
          </p:txBody>
        </p:sp>
        <p:sp>
          <p:nvSpPr>
            <p:cNvPr id="123919" name="Text Box 15"/>
            <p:cNvSpPr txBox="1">
              <a:spLocks noChangeArrowheads="1"/>
            </p:cNvSpPr>
            <p:nvPr/>
          </p:nvSpPr>
          <p:spPr bwMode="auto">
            <a:xfrm>
              <a:off x="1776" y="3312"/>
              <a:ext cx="1056" cy="192"/>
            </a:xfrm>
            <a:prstGeom prst="rect">
              <a:avLst/>
            </a:prstGeom>
            <a:noFill/>
            <a:ln w="9525">
              <a:noFill/>
              <a:miter lim="800000"/>
              <a:headEnd/>
              <a:tailEnd/>
            </a:ln>
            <a:effectLst/>
          </p:spPr>
          <p:txBody>
            <a:bodyPr>
              <a:spAutoFit/>
            </a:bodyPr>
            <a:lstStyle/>
            <a:p>
              <a:pPr>
                <a:spcBef>
                  <a:spcPct val="50000"/>
                </a:spcBef>
              </a:pPr>
              <a:r>
                <a:rPr lang="en-US" sz="1400">
                  <a:solidFill>
                    <a:srgbClr val="000000"/>
                  </a:solidFill>
                </a:rPr>
                <a:t>Na/K pumps active</a:t>
              </a:r>
            </a:p>
          </p:txBody>
        </p:sp>
      </p:grpSp>
    </p:spTree>
    <p:extLst>
      <p:ext uri="{BB962C8B-B14F-4D97-AF65-F5344CB8AC3E}">
        <p14:creationId xmlns:p14="http://schemas.microsoft.com/office/powerpoint/2010/main" val="36940706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3048000" y="457200"/>
            <a:ext cx="3429000" cy="609600"/>
          </a:xfrm>
        </p:spPr>
        <p:txBody>
          <a:bodyPr/>
          <a:lstStyle/>
          <a:p>
            <a:r>
              <a:rPr lang="en-US" sz="3200">
                <a:solidFill>
                  <a:schemeClr val="accent2"/>
                </a:solidFill>
              </a:rPr>
              <a:t>Stellate Cells</a:t>
            </a:r>
          </a:p>
        </p:txBody>
      </p:sp>
      <p:sp>
        <p:nvSpPr>
          <p:cNvPr id="102403" name="Rectangle 3"/>
          <p:cNvSpPr>
            <a:spLocks noGrp="1" noChangeArrowheads="1"/>
          </p:cNvSpPr>
          <p:nvPr>
            <p:ph type="body" idx="1"/>
          </p:nvPr>
        </p:nvSpPr>
        <p:spPr>
          <a:xfrm>
            <a:off x="685800" y="4267200"/>
            <a:ext cx="7772400" cy="2286000"/>
          </a:xfrm>
        </p:spPr>
        <p:txBody>
          <a:bodyPr/>
          <a:lstStyle/>
          <a:p>
            <a:pPr>
              <a:lnSpc>
                <a:spcPct val="90000"/>
              </a:lnSpc>
            </a:pPr>
            <a:r>
              <a:rPr lang="en-US" sz="2400"/>
              <a:t>Stellate cells have dendrites that run parallel to the path of auditory nerve fibers</a:t>
            </a:r>
          </a:p>
          <a:p>
            <a:pPr>
              <a:lnSpc>
                <a:spcPct val="90000"/>
              </a:lnSpc>
            </a:pPr>
            <a:r>
              <a:rPr lang="en-US" sz="2400"/>
              <a:t>Each stellate cell receives many inputs from only a few nerve fibers</a:t>
            </a:r>
          </a:p>
          <a:p>
            <a:pPr>
              <a:lnSpc>
                <a:spcPct val="90000"/>
              </a:lnSpc>
            </a:pPr>
            <a:r>
              <a:rPr lang="en-US" sz="2400"/>
              <a:t>A stellate cell responds only to a narrow band of frequencies</a:t>
            </a:r>
          </a:p>
        </p:txBody>
      </p:sp>
      <p:pic>
        <p:nvPicPr>
          <p:cNvPr id="102404" name="Picture 4" descr="Stellate Cells"/>
          <p:cNvPicPr>
            <a:picLocks noChangeAspect="1" noChangeArrowheads="1"/>
          </p:cNvPicPr>
          <p:nvPr/>
        </p:nvPicPr>
        <p:blipFill>
          <a:blip r:embed="rId2" cstate="print"/>
          <a:srcRect/>
          <a:stretch>
            <a:fillRect/>
          </a:stretch>
        </p:blipFill>
        <p:spPr bwMode="auto">
          <a:xfrm>
            <a:off x="1828800" y="1295400"/>
            <a:ext cx="5562600" cy="28940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2402"/>
                                        </p:tgtEl>
                                        <p:attrNameLst>
                                          <p:attrName>style.visibility</p:attrName>
                                        </p:attrNameLst>
                                      </p:cBhvr>
                                      <p:to>
                                        <p:strVal val="visible"/>
                                      </p:to>
                                    </p:set>
                                    <p:anim calcmode="lin" valueType="num">
                                      <p:cBhvr additive="base">
                                        <p:cTn id="7" dur="500" fill="hold"/>
                                        <p:tgtEl>
                                          <p:spTgt spid="102402"/>
                                        </p:tgtEl>
                                        <p:attrNameLst>
                                          <p:attrName>ppt_x</p:attrName>
                                        </p:attrNameLst>
                                      </p:cBhvr>
                                      <p:tavLst>
                                        <p:tav tm="0">
                                          <p:val>
                                            <p:strVal val="#ppt_x"/>
                                          </p:val>
                                        </p:tav>
                                        <p:tav tm="100000">
                                          <p:val>
                                            <p:strVal val="#ppt_x"/>
                                          </p:val>
                                        </p:tav>
                                      </p:tavLst>
                                    </p:anim>
                                    <p:anim calcmode="lin" valueType="num">
                                      <p:cBhvr additive="base">
                                        <p:cTn id="8" dur="500" fill="hold"/>
                                        <p:tgtEl>
                                          <p:spTgt spid="10240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 presetClass="entr" presetSubtype="32" fill="hold" nodeType="afterEffect">
                                  <p:stCondLst>
                                    <p:cond delay="0"/>
                                  </p:stCondLst>
                                  <p:childTnLst>
                                    <p:set>
                                      <p:cBhvr>
                                        <p:cTn id="11" dur="1" fill="hold">
                                          <p:stCondLst>
                                            <p:cond delay="0"/>
                                          </p:stCondLst>
                                        </p:cTn>
                                        <p:tgtEl>
                                          <p:spTgt spid="102404"/>
                                        </p:tgtEl>
                                        <p:attrNameLst>
                                          <p:attrName>style.visibility</p:attrName>
                                        </p:attrNameLst>
                                      </p:cBhvr>
                                      <p:to>
                                        <p:strVal val="visible"/>
                                      </p:to>
                                    </p:set>
                                    <p:animEffect transition="in" filter="box(out)">
                                      <p:cBhvr>
                                        <p:cTn id="12" dur="500"/>
                                        <p:tgtEl>
                                          <p:spTgt spid="102404"/>
                                        </p:tgtEl>
                                      </p:cBhvr>
                                    </p:animEffect>
                                  </p:childTnLst>
                                </p:cTn>
                              </p:par>
                            </p:childTnLst>
                          </p:cTn>
                        </p:par>
                        <p:par>
                          <p:cTn id="13" fill="hold">
                            <p:stCondLst>
                              <p:cond delay="1000"/>
                            </p:stCondLst>
                            <p:childTnLst>
                              <p:par>
                                <p:cTn id="14" presetID="4" presetClass="entr" presetSubtype="32" fill="hold" grpId="0" nodeType="afterEffect">
                                  <p:stCondLst>
                                    <p:cond delay="0"/>
                                  </p:stCondLst>
                                  <p:childTnLst>
                                    <p:set>
                                      <p:cBhvr>
                                        <p:cTn id="15" dur="1" fill="hold">
                                          <p:stCondLst>
                                            <p:cond delay="0"/>
                                          </p:stCondLst>
                                        </p:cTn>
                                        <p:tgtEl>
                                          <p:spTgt spid="102403">
                                            <p:txEl>
                                              <p:pRg st="0" end="0"/>
                                            </p:txEl>
                                          </p:spTgt>
                                        </p:tgtEl>
                                        <p:attrNameLst>
                                          <p:attrName>style.visibility</p:attrName>
                                        </p:attrNameLst>
                                      </p:cBhvr>
                                      <p:to>
                                        <p:strVal val="visible"/>
                                      </p:to>
                                    </p:set>
                                    <p:animEffect transition="in" filter="box(out)">
                                      <p:cBhvr>
                                        <p:cTn id="16" dur="500"/>
                                        <p:tgtEl>
                                          <p:spTgt spid="102403">
                                            <p:txEl>
                                              <p:pRg st="0" end="0"/>
                                            </p:txEl>
                                          </p:spTgt>
                                        </p:tgtEl>
                                      </p:cBhvr>
                                    </p:animEffect>
                                  </p:childTnLst>
                                </p:cTn>
                              </p:par>
                            </p:childTnLst>
                          </p:cTn>
                        </p:par>
                        <p:par>
                          <p:cTn id="17" fill="hold">
                            <p:stCondLst>
                              <p:cond delay="1500"/>
                            </p:stCondLst>
                            <p:childTnLst>
                              <p:par>
                                <p:cTn id="18" presetID="4" presetClass="entr" presetSubtype="32" fill="hold" grpId="0" nodeType="afterEffect">
                                  <p:stCondLst>
                                    <p:cond delay="0"/>
                                  </p:stCondLst>
                                  <p:childTnLst>
                                    <p:set>
                                      <p:cBhvr>
                                        <p:cTn id="19" dur="1" fill="hold">
                                          <p:stCondLst>
                                            <p:cond delay="0"/>
                                          </p:stCondLst>
                                        </p:cTn>
                                        <p:tgtEl>
                                          <p:spTgt spid="102403">
                                            <p:txEl>
                                              <p:pRg st="1" end="1"/>
                                            </p:txEl>
                                          </p:spTgt>
                                        </p:tgtEl>
                                        <p:attrNameLst>
                                          <p:attrName>style.visibility</p:attrName>
                                        </p:attrNameLst>
                                      </p:cBhvr>
                                      <p:to>
                                        <p:strVal val="visible"/>
                                      </p:to>
                                    </p:set>
                                    <p:animEffect transition="in" filter="box(out)">
                                      <p:cBhvr>
                                        <p:cTn id="20" dur="500"/>
                                        <p:tgtEl>
                                          <p:spTgt spid="102403">
                                            <p:txEl>
                                              <p:pRg st="1" end="1"/>
                                            </p:txEl>
                                          </p:spTgt>
                                        </p:tgtEl>
                                      </p:cBhvr>
                                    </p:animEffect>
                                  </p:childTnLst>
                                </p:cTn>
                              </p:par>
                            </p:childTnLst>
                          </p:cTn>
                        </p:par>
                        <p:par>
                          <p:cTn id="21" fill="hold">
                            <p:stCondLst>
                              <p:cond delay="2000"/>
                            </p:stCondLst>
                            <p:childTnLst>
                              <p:par>
                                <p:cTn id="22" presetID="4" presetClass="entr" presetSubtype="32" fill="hold" grpId="0" nodeType="afterEffect">
                                  <p:stCondLst>
                                    <p:cond delay="0"/>
                                  </p:stCondLst>
                                  <p:childTnLst>
                                    <p:set>
                                      <p:cBhvr>
                                        <p:cTn id="23" dur="1" fill="hold">
                                          <p:stCondLst>
                                            <p:cond delay="0"/>
                                          </p:stCondLst>
                                        </p:cTn>
                                        <p:tgtEl>
                                          <p:spTgt spid="102403">
                                            <p:txEl>
                                              <p:pRg st="2" end="2"/>
                                            </p:txEl>
                                          </p:spTgt>
                                        </p:tgtEl>
                                        <p:attrNameLst>
                                          <p:attrName>style.visibility</p:attrName>
                                        </p:attrNameLst>
                                      </p:cBhvr>
                                      <p:to>
                                        <p:strVal val="visible"/>
                                      </p:to>
                                    </p:set>
                                    <p:animEffect transition="in" filter="box(out)">
                                      <p:cBhvr>
                                        <p:cTn id="24" dur="500"/>
                                        <p:tgtEl>
                                          <p:spTgt spid="1024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 grpId="0" autoUpdateAnimBg="0"/>
      <p:bldP spid="102403" grpId="0" build="p" autoUpdateAnimBg="0" advAuto="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685800" y="374073"/>
            <a:ext cx="7772400" cy="609600"/>
          </a:xfrm>
        </p:spPr>
        <p:txBody>
          <a:bodyPr/>
          <a:lstStyle/>
          <a:p>
            <a:r>
              <a:rPr lang="en-US" sz="3200">
                <a:solidFill>
                  <a:schemeClr val="accent2"/>
                </a:solidFill>
              </a:rPr>
              <a:t>Stellate cells are linear</a:t>
            </a:r>
          </a:p>
        </p:txBody>
      </p:sp>
      <p:sp>
        <p:nvSpPr>
          <p:cNvPr id="103427" name="Rectangle 3"/>
          <p:cNvSpPr>
            <a:spLocks noGrp="1" noChangeArrowheads="1"/>
          </p:cNvSpPr>
          <p:nvPr>
            <p:ph type="body" idx="1"/>
          </p:nvPr>
        </p:nvSpPr>
        <p:spPr>
          <a:xfrm>
            <a:off x="533400" y="4800600"/>
            <a:ext cx="7924800" cy="1676400"/>
          </a:xfrm>
        </p:spPr>
        <p:txBody>
          <a:bodyPr/>
          <a:lstStyle/>
          <a:p>
            <a:r>
              <a:rPr lang="en-US" sz="2400"/>
              <a:t>Stellate cells respond linearly to depolarizations and hyperpolarizations.</a:t>
            </a:r>
          </a:p>
          <a:p>
            <a:r>
              <a:rPr lang="en-US" sz="2400"/>
              <a:t>In response to depolarizing current, they produce a train of action potentials.</a:t>
            </a:r>
          </a:p>
        </p:txBody>
      </p:sp>
      <p:pic>
        <p:nvPicPr>
          <p:cNvPr id="103428" name="Picture 4" descr="stellate cell properties"/>
          <p:cNvPicPr>
            <a:picLocks noChangeAspect="1" noChangeArrowheads="1"/>
          </p:cNvPicPr>
          <p:nvPr/>
        </p:nvPicPr>
        <p:blipFill>
          <a:blip r:embed="rId2" cstate="print"/>
          <a:srcRect/>
          <a:stretch>
            <a:fillRect/>
          </a:stretch>
        </p:blipFill>
        <p:spPr bwMode="auto">
          <a:xfrm>
            <a:off x="1050637" y="838200"/>
            <a:ext cx="7162800" cy="40147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3426"/>
                                        </p:tgtEl>
                                        <p:attrNameLst>
                                          <p:attrName>style.visibility</p:attrName>
                                        </p:attrNameLst>
                                      </p:cBhvr>
                                      <p:to>
                                        <p:strVal val="visible"/>
                                      </p:to>
                                    </p:set>
                                    <p:anim calcmode="lin" valueType="num">
                                      <p:cBhvr additive="base">
                                        <p:cTn id="7" dur="500" fill="hold"/>
                                        <p:tgtEl>
                                          <p:spTgt spid="103426"/>
                                        </p:tgtEl>
                                        <p:attrNameLst>
                                          <p:attrName>ppt_x</p:attrName>
                                        </p:attrNameLst>
                                      </p:cBhvr>
                                      <p:tavLst>
                                        <p:tav tm="0">
                                          <p:val>
                                            <p:strVal val="#ppt_x"/>
                                          </p:val>
                                        </p:tav>
                                        <p:tav tm="100000">
                                          <p:val>
                                            <p:strVal val="#ppt_x"/>
                                          </p:val>
                                        </p:tav>
                                      </p:tavLst>
                                    </p:anim>
                                    <p:anim calcmode="lin" valueType="num">
                                      <p:cBhvr additive="base">
                                        <p:cTn id="8" dur="500" fill="hold"/>
                                        <p:tgtEl>
                                          <p:spTgt spid="1034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 presetClass="entr" presetSubtype="32" fill="hold" nodeType="afterEffect">
                                  <p:stCondLst>
                                    <p:cond delay="0"/>
                                  </p:stCondLst>
                                  <p:childTnLst>
                                    <p:set>
                                      <p:cBhvr>
                                        <p:cTn id="11" dur="1" fill="hold">
                                          <p:stCondLst>
                                            <p:cond delay="0"/>
                                          </p:stCondLst>
                                        </p:cTn>
                                        <p:tgtEl>
                                          <p:spTgt spid="103428"/>
                                        </p:tgtEl>
                                        <p:attrNameLst>
                                          <p:attrName>style.visibility</p:attrName>
                                        </p:attrNameLst>
                                      </p:cBhvr>
                                      <p:to>
                                        <p:strVal val="visible"/>
                                      </p:to>
                                    </p:set>
                                    <p:animEffect transition="in" filter="box(out)">
                                      <p:cBhvr>
                                        <p:cTn id="12" dur="500"/>
                                        <p:tgtEl>
                                          <p:spTgt spid="103428"/>
                                        </p:tgtEl>
                                      </p:cBhvr>
                                    </p:animEffect>
                                  </p:childTnLst>
                                </p:cTn>
                              </p:par>
                            </p:childTnLst>
                          </p:cTn>
                        </p:par>
                        <p:par>
                          <p:cTn id="13" fill="hold">
                            <p:stCondLst>
                              <p:cond delay="1000"/>
                            </p:stCondLst>
                            <p:childTnLst>
                              <p:par>
                                <p:cTn id="14" presetID="4" presetClass="entr" presetSubtype="32" fill="hold" grpId="0" nodeType="afterEffect">
                                  <p:stCondLst>
                                    <p:cond delay="0"/>
                                  </p:stCondLst>
                                  <p:childTnLst>
                                    <p:set>
                                      <p:cBhvr>
                                        <p:cTn id="15" dur="1" fill="hold">
                                          <p:stCondLst>
                                            <p:cond delay="0"/>
                                          </p:stCondLst>
                                        </p:cTn>
                                        <p:tgtEl>
                                          <p:spTgt spid="103427">
                                            <p:txEl>
                                              <p:pRg st="0" end="0"/>
                                            </p:txEl>
                                          </p:spTgt>
                                        </p:tgtEl>
                                        <p:attrNameLst>
                                          <p:attrName>style.visibility</p:attrName>
                                        </p:attrNameLst>
                                      </p:cBhvr>
                                      <p:to>
                                        <p:strVal val="visible"/>
                                      </p:to>
                                    </p:set>
                                    <p:animEffect transition="in" filter="box(out)">
                                      <p:cBhvr>
                                        <p:cTn id="16" dur="500"/>
                                        <p:tgtEl>
                                          <p:spTgt spid="103427">
                                            <p:txEl>
                                              <p:pRg st="0" end="0"/>
                                            </p:txEl>
                                          </p:spTgt>
                                        </p:tgtEl>
                                      </p:cBhvr>
                                    </p:animEffect>
                                  </p:childTnLst>
                                </p:cTn>
                              </p:par>
                            </p:childTnLst>
                          </p:cTn>
                        </p:par>
                        <p:par>
                          <p:cTn id="17" fill="hold">
                            <p:stCondLst>
                              <p:cond delay="1500"/>
                            </p:stCondLst>
                            <p:childTnLst>
                              <p:par>
                                <p:cTn id="18" presetID="4" presetClass="entr" presetSubtype="32" fill="hold" grpId="0" nodeType="afterEffect">
                                  <p:stCondLst>
                                    <p:cond delay="0"/>
                                  </p:stCondLst>
                                  <p:childTnLst>
                                    <p:set>
                                      <p:cBhvr>
                                        <p:cTn id="19" dur="1" fill="hold">
                                          <p:stCondLst>
                                            <p:cond delay="0"/>
                                          </p:stCondLst>
                                        </p:cTn>
                                        <p:tgtEl>
                                          <p:spTgt spid="103427">
                                            <p:txEl>
                                              <p:pRg st="1" end="1"/>
                                            </p:txEl>
                                          </p:spTgt>
                                        </p:tgtEl>
                                        <p:attrNameLst>
                                          <p:attrName>style.visibility</p:attrName>
                                        </p:attrNameLst>
                                      </p:cBhvr>
                                      <p:to>
                                        <p:strVal val="visible"/>
                                      </p:to>
                                    </p:set>
                                    <p:animEffect transition="in" filter="box(out)">
                                      <p:cBhvr>
                                        <p:cTn id="20" dur="500"/>
                                        <p:tgtEl>
                                          <p:spTgt spid="1034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autoUpdateAnimBg="0"/>
      <p:bldP spid="103427" grpId="0" build="p" autoUpdateAnimBg="0" advAuto="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3581400" y="685800"/>
            <a:ext cx="5029200" cy="838200"/>
          </a:xfrm>
        </p:spPr>
        <p:txBody>
          <a:bodyPr/>
          <a:lstStyle/>
          <a:p>
            <a:r>
              <a:rPr lang="en-US" sz="3200">
                <a:solidFill>
                  <a:schemeClr val="accent2"/>
                </a:solidFill>
              </a:rPr>
              <a:t>Stellate cells fire regularly in response to tones</a:t>
            </a:r>
          </a:p>
        </p:txBody>
      </p:sp>
      <p:sp>
        <p:nvSpPr>
          <p:cNvPr id="104451" name="Rectangle 3"/>
          <p:cNvSpPr>
            <a:spLocks noGrp="1" noChangeArrowheads="1"/>
          </p:cNvSpPr>
          <p:nvPr>
            <p:ph type="body" idx="1"/>
          </p:nvPr>
        </p:nvSpPr>
        <p:spPr>
          <a:xfrm>
            <a:off x="3733800" y="1828800"/>
            <a:ext cx="4724400" cy="4572000"/>
          </a:xfrm>
        </p:spPr>
        <p:txBody>
          <a:bodyPr/>
          <a:lstStyle/>
          <a:p>
            <a:r>
              <a:rPr lang="en-US" sz="2800"/>
              <a:t>The train of action potentials is very regular.</a:t>
            </a:r>
          </a:p>
          <a:p>
            <a:r>
              <a:rPr lang="en-US" sz="2800"/>
              <a:t>Stellate cells integrate information temporally (sum EPSPs) but not over a wide frequency range.</a:t>
            </a:r>
          </a:p>
          <a:p>
            <a:r>
              <a:rPr lang="en-US" sz="2800"/>
              <a:t>Stellate cells respond to tones with a “chopper” PST that reflects their regular firing pattern.</a:t>
            </a:r>
          </a:p>
        </p:txBody>
      </p:sp>
      <p:pic>
        <p:nvPicPr>
          <p:cNvPr id="104452" name="Picture 4" descr="stellate cell properties 2"/>
          <p:cNvPicPr>
            <a:picLocks noChangeAspect="1" noChangeArrowheads="1"/>
          </p:cNvPicPr>
          <p:nvPr/>
        </p:nvPicPr>
        <p:blipFill>
          <a:blip r:embed="rId2" cstate="print"/>
          <a:srcRect b="3226"/>
          <a:stretch>
            <a:fillRect/>
          </a:stretch>
        </p:blipFill>
        <p:spPr bwMode="auto">
          <a:xfrm>
            <a:off x="152400" y="0"/>
            <a:ext cx="3503613"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4450"/>
                                        </p:tgtEl>
                                        <p:attrNameLst>
                                          <p:attrName>style.visibility</p:attrName>
                                        </p:attrNameLst>
                                      </p:cBhvr>
                                      <p:to>
                                        <p:strVal val="visible"/>
                                      </p:to>
                                    </p:set>
                                    <p:anim calcmode="lin" valueType="num">
                                      <p:cBhvr additive="base">
                                        <p:cTn id="7" dur="500" fill="hold"/>
                                        <p:tgtEl>
                                          <p:spTgt spid="104450"/>
                                        </p:tgtEl>
                                        <p:attrNameLst>
                                          <p:attrName>ppt_x</p:attrName>
                                        </p:attrNameLst>
                                      </p:cBhvr>
                                      <p:tavLst>
                                        <p:tav tm="0">
                                          <p:val>
                                            <p:strVal val="#ppt_x"/>
                                          </p:val>
                                        </p:tav>
                                        <p:tav tm="100000">
                                          <p:val>
                                            <p:strVal val="#ppt_x"/>
                                          </p:val>
                                        </p:tav>
                                      </p:tavLst>
                                    </p:anim>
                                    <p:anim calcmode="lin" valueType="num">
                                      <p:cBhvr additive="base">
                                        <p:cTn id="8" dur="500" fill="hold"/>
                                        <p:tgtEl>
                                          <p:spTgt spid="10445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4452"/>
                                        </p:tgtEl>
                                        <p:attrNameLst>
                                          <p:attrName>style.visibility</p:attrName>
                                        </p:attrNameLst>
                                      </p:cBhvr>
                                      <p:to>
                                        <p:strVal val="visible"/>
                                      </p:to>
                                    </p:set>
                                    <p:anim calcmode="lin" valueType="num">
                                      <p:cBhvr additive="base">
                                        <p:cTn id="12" dur="500" fill="hold"/>
                                        <p:tgtEl>
                                          <p:spTgt spid="104452"/>
                                        </p:tgtEl>
                                        <p:attrNameLst>
                                          <p:attrName>ppt_x</p:attrName>
                                        </p:attrNameLst>
                                      </p:cBhvr>
                                      <p:tavLst>
                                        <p:tav tm="0">
                                          <p:val>
                                            <p:strVal val="0-#ppt_w/2"/>
                                          </p:val>
                                        </p:tav>
                                        <p:tav tm="100000">
                                          <p:val>
                                            <p:strVal val="#ppt_x"/>
                                          </p:val>
                                        </p:tav>
                                      </p:tavLst>
                                    </p:anim>
                                    <p:anim calcmode="lin" valueType="num">
                                      <p:cBhvr additive="base">
                                        <p:cTn id="13" dur="500" fill="hold"/>
                                        <p:tgtEl>
                                          <p:spTgt spid="10445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04451">
                                            <p:txEl>
                                              <p:pRg st="0" end="0"/>
                                            </p:txEl>
                                          </p:spTgt>
                                        </p:tgtEl>
                                        <p:attrNameLst>
                                          <p:attrName>style.visibility</p:attrName>
                                        </p:attrNameLst>
                                      </p:cBhvr>
                                      <p:to>
                                        <p:strVal val="visible"/>
                                      </p:to>
                                    </p:set>
                                    <p:anim calcmode="lin" valueType="num">
                                      <p:cBhvr additive="base">
                                        <p:cTn id="17" dur="500" fill="hold"/>
                                        <p:tgtEl>
                                          <p:spTgt spid="104451">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04451">
                                            <p:txEl>
                                              <p:pRg st="0" end="0"/>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04451">
                                            <p:txEl>
                                              <p:pRg st="1" end="1"/>
                                            </p:txEl>
                                          </p:spTgt>
                                        </p:tgtEl>
                                        <p:attrNameLst>
                                          <p:attrName>style.visibility</p:attrName>
                                        </p:attrNameLst>
                                      </p:cBhvr>
                                      <p:to>
                                        <p:strVal val="visible"/>
                                      </p:to>
                                    </p:set>
                                    <p:anim calcmode="lin" valueType="num">
                                      <p:cBhvr additive="base">
                                        <p:cTn id="22" dur="500" fill="hold"/>
                                        <p:tgtEl>
                                          <p:spTgt spid="104451">
                                            <p:txEl>
                                              <p:pRg st="1" end="1"/>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04451">
                                            <p:txEl>
                                              <p:pRg st="1" end="1"/>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104451">
                                            <p:txEl>
                                              <p:pRg st="2" end="2"/>
                                            </p:txEl>
                                          </p:spTgt>
                                        </p:tgtEl>
                                        <p:attrNameLst>
                                          <p:attrName>style.visibility</p:attrName>
                                        </p:attrNameLst>
                                      </p:cBhvr>
                                      <p:to>
                                        <p:strVal val="visible"/>
                                      </p:to>
                                    </p:set>
                                    <p:anim calcmode="lin" valueType="num">
                                      <p:cBhvr additive="base">
                                        <p:cTn id="27" dur="500" fill="hold"/>
                                        <p:tgtEl>
                                          <p:spTgt spid="104451">
                                            <p:txEl>
                                              <p:pRg st="2" end="2"/>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0445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autoUpdateAnimBg="0"/>
      <p:bldP spid="104451" grpId="0" build="p" autoUpdateAnimBg="0"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274638"/>
            <a:ext cx="8229600" cy="715962"/>
          </a:xfrm>
        </p:spPr>
        <p:txBody>
          <a:bodyPr/>
          <a:lstStyle/>
          <a:p>
            <a:r>
              <a:rPr lang="en-US" sz="3200">
                <a:solidFill>
                  <a:srgbClr val="3366FF"/>
                </a:solidFill>
              </a:rPr>
              <a:t>Sound</a:t>
            </a:r>
          </a:p>
        </p:txBody>
      </p:sp>
      <p:pic>
        <p:nvPicPr>
          <p:cNvPr id="69635" name="Picture 3" descr="box 09-01-1"/>
          <p:cNvPicPr>
            <a:picLocks noGrp="1" noChangeAspect="1" noChangeArrowheads="1"/>
          </p:cNvPicPr>
          <p:nvPr>
            <p:ph sz="half" idx="1"/>
          </p:nvPr>
        </p:nvPicPr>
        <p:blipFill>
          <a:blip r:embed="rId3" cstate="print"/>
          <a:srcRect/>
          <a:stretch>
            <a:fillRect/>
          </a:stretch>
        </p:blipFill>
        <p:spPr>
          <a:xfrm>
            <a:off x="457200" y="1685925"/>
            <a:ext cx="4038600" cy="4195763"/>
          </a:xfrm>
          <a:noFill/>
          <a:ln/>
        </p:spPr>
      </p:pic>
      <p:sp>
        <p:nvSpPr>
          <p:cNvPr id="69636" name="Rectangle 4"/>
          <p:cNvSpPr>
            <a:spLocks noGrp="1" noChangeArrowheads="1"/>
          </p:cNvSpPr>
          <p:nvPr>
            <p:ph type="body" sz="half" idx="2"/>
          </p:nvPr>
        </p:nvSpPr>
        <p:spPr>
          <a:xfrm>
            <a:off x="4648200" y="1371600"/>
            <a:ext cx="4267200" cy="4754563"/>
          </a:xfrm>
        </p:spPr>
        <p:txBody>
          <a:bodyPr/>
          <a:lstStyle/>
          <a:p>
            <a:r>
              <a:rPr lang="en-US" sz="2800"/>
              <a:t>Sound is the vibration of air molecules.</a:t>
            </a:r>
          </a:p>
          <a:p>
            <a:r>
              <a:rPr lang="en-US" sz="2800"/>
              <a:t>A tuning fork produces a sinusoidal vibration</a:t>
            </a:r>
          </a:p>
          <a:p>
            <a:r>
              <a:rPr lang="en-US" sz="2800"/>
              <a:t>The number of cycles each second is the frequency (Hertz)</a:t>
            </a:r>
          </a:p>
          <a:p>
            <a:r>
              <a:rPr lang="en-US" sz="2800"/>
              <a:t>We hear frequencies between 20 Hz and 20,000 Hz</a:t>
            </a:r>
          </a:p>
        </p:txBody>
      </p:sp>
      <p:sp>
        <p:nvSpPr>
          <p:cNvPr id="69637" name="Text Box 5"/>
          <p:cNvSpPr txBox="1">
            <a:spLocks noChangeArrowheads="1"/>
          </p:cNvSpPr>
          <p:nvPr/>
        </p:nvSpPr>
        <p:spPr bwMode="auto">
          <a:xfrm>
            <a:off x="228600" y="1066800"/>
            <a:ext cx="4648200" cy="366713"/>
          </a:xfrm>
          <a:prstGeom prst="rect">
            <a:avLst/>
          </a:prstGeom>
          <a:noFill/>
          <a:ln w="9525">
            <a:noFill/>
            <a:miter lim="800000"/>
            <a:headEnd/>
            <a:tailEnd/>
          </a:ln>
          <a:effectLst/>
        </p:spPr>
        <p:txBody>
          <a:bodyPr>
            <a:spAutoFit/>
          </a:bodyPr>
          <a:lstStyle/>
          <a:p>
            <a:pPr>
              <a:spcBef>
                <a:spcPct val="50000"/>
              </a:spcBef>
            </a:pPr>
            <a:r>
              <a:rPr lang="en-US">
                <a:solidFill>
                  <a:srgbClr val="FF9900"/>
                </a:solidFill>
              </a:rPr>
              <a:t>Amplitude and Frequency of Sound Waves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9634"/>
                                        </p:tgtEl>
                                        <p:attrNameLst>
                                          <p:attrName>style.visibility</p:attrName>
                                        </p:attrNameLst>
                                      </p:cBhvr>
                                      <p:to>
                                        <p:strVal val="visible"/>
                                      </p:to>
                                    </p:set>
                                    <p:anim calcmode="lin" valueType="num">
                                      <p:cBhvr additive="base">
                                        <p:cTn id="7" dur="500" fill="hold"/>
                                        <p:tgtEl>
                                          <p:spTgt spid="69634"/>
                                        </p:tgtEl>
                                        <p:attrNameLst>
                                          <p:attrName>ppt_x</p:attrName>
                                        </p:attrNameLst>
                                      </p:cBhvr>
                                      <p:tavLst>
                                        <p:tav tm="0">
                                          <p:val>
                                            <p:strVal val="#ppt_x"/>
                                          </p:val>
                                        </p:tav>
                                        <p:tav tm="100000">
                                          <p:val>
                                            <p:strVal val="#ppt_x"/>
                                          </p:val>
                                        </p:tav>
                                      </p:tavLst>
                                    </p:anim>
                                    <p:anim calcmode="lin" valueType="num">
                                      <p:cBhvr additive="base">
                                        <p:cTn id="8" dur="500" fill="hold"/>
                                        <p:tgtEl>
                                          <p:spTgt spid="6963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ach Track 10 - shor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990600" y="609600"/>
            <a:ext cx="4267200" cy="609600"/>
          </a:xfrm>
        </p:spPr>
        <p:txBody>
          <a:bodyPr/>
          <a:lstStyle/>
          <a:p>
            <a:r>
              <a:rPr lang="en-US" sz="3200">
                <a:solidFill>
                  <a:schemeClr val="accent2"/>
                </a:solidFill>
              </a:rPr>
              <a:t>Bushy Cells</a:t>
            </a:r>
          </a:p>
        </p:txBody>
      </p:sp>
      <p:sp>
        <p:nvSpPr>
          <p:cNvPr id="38915" name="Rectangle 3"/>
          <p:cNvSpPr>
            <a:spLocks noGrp="1" noChangeArrowheads="1"/>
          </p:cNvSpPr>
          <p:nvPr>
            <p:ph type="body" idx="1"/>
          </p:nvPr>
        </p:nvSpPr>
        <p:spPr>
          <a:xfrm>
            <a:off x="5181600" y="990600"/>
            <a:ext cx="3733800" cy="5638800"/>
          </a:xfrm>
        </p:spPr>
        <p:txBody>
          <a:bodyPr/>
          <a:lstStyle/>
          <a:p>
            <a:r>
              <a:rPr lang="en-US" sz="2400"/>
              <a:t>Spherical bushy cells (A) in anterior AVCN receive endbulbs of Held from only a couple of auditory nerve fibers (B,C,D).</a:t>
            </a:r>
          </a:p>
          <a:p>
            <a:r>
              <a:rPr lang="en-US" sz="2400"/>
              <a:t>Globular bushy cells in posterior AVCN receive multiple inputs from just a few auditory nerve fibers (E,F,G).</a:t>
            </a:r>
          </a:p>
          <a:p>
            <a:r>
              <a:rPr lang="en-US" sz="2400"/>
              <a:t>Each bushy cell responds only to a narrow band of frequencies </a:t>
            </a:r>
          </a:p>
        </p:txBody>
      </p:sp>
      <p:pic>
        <p:nvPicPr>
          <p:cNvPr id="38916" name="Picture 4" descr="bushy cells"/>
          <p:cNvPicPr>
            <a:picLocks noChangeAspect="1" noChangeArrowheads="1"/>
          </p:cNvPicPr>
          <p:nvPr/>
        </p:nvPicPr>
        <p:blipFill>
          <a:blip r:embed="rId2" cstate="print"/>
          <a:srcRect/>
          <a:stretch>
            <a:fillRect/>
          </a:stretch>
        </p:blipFill>
        <p:spPr bwMode="auto">
          <a:xfrm>
            <a:off x="304800" y="1676400"/>
            <a:ext cx="4876800" cy="42751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500" fill="hold"/>
                                        <p:tgtEl>
                                          <p:spTgt spid="38914"/>
                                        </p:tgtEl>
                                        <p:attrNameLst>
                                          <p:attrName>ppt_x</p:attrName>
                                        </p:attrNameLst>
                                      </p:cBhvr>
                                      <p:tavLst>
                                        <p:tav tm="0">
                                          <p:val>
                                            <p:strVal val="#ppt_x"/>
                                          </p:val>
                                        </p:tav>
                                        <p:tav tm="100000">
                                          <p:val>
                                            <p:strVal val="#ppt_x"/>
                                          </p:val>
                                        </p:tav>
                                      </p:tavLst>
                                    </p:anim>
                                    <p:anim calcmode="lin" valueType="num">
                                      <p:cBhvr additive="base">
                                        <p:cTn id="8" dur="500" fill="hold"/>
                                        <p:tgtEl>
                                          <p:spTgt spid="389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 presetClass="entr" presetSubtype="16" fill="hold" nodeType="afterEffect">
                                  <p:stCondLst>
                                    <p:cond delay="0"/>
                                  </p:stCondLst>
                                  <p:childTnLst>
                                    <p:set>
                                      <p:cBhvr>
                                        <p:cTn id="11" dur="1" fill="hold">
                                          <p:stCondLst>
                                            <p:cond delay="0"/>
                                          </p:stCondLst>
                                        </p:cTn>
                                        <p:tgtEl>
                                          <p:spTgt spid="38916"/>
                                        </p:tgtEl>
                                        <p:attrNameLst>
                                          <p:attrName>style.visibility</p:attrName>
                                        </p:attrNameLst>
                                      </p:cBhvr>
                                      <p:to>
                                        <p:strVal val="visible"/>
                                      </p:to>
                                    </p:set>
                                    <p:animEffect transition="in" filter="box(in)">
                                      <p:cBhvr>
                                        <p:cTn id="12" dur="500"/>
                                        <p:tgtEl>
                                          <p:spTgt spid="38916"/>
                                        </p:tgtEl>
                                      </p:cBhvr>
                                    </p:animEffect>
                                  </p:childTnLst>
                                </p:cTn>
                              </p:par>
                            </p:childTnLst>
                          </p:cTn>
                        </p:par>
                        <p:par>
                          <p:cTn id="13" fill="hold">
                            <p:stCondLst>
                              <p:cond delay="1000"/>
                            </p:stCondLst>
                            <p:childTnLst>
                              <p:par>
                                <p:cTn id="14" presetID="4" presetClass="entr" presetSubtype="16" fill="hold" grpId="0" nodeType="afterEffect">
                                  <p:stCondLst>
                                    <p:cond delay="0"/>
                                  </p:stCondLst>
                                  <p:childTnLst>
                                    <p:set>
                                      <p:cBhvr>
                                        <p:cTn id="15" dur="1" fill="hold">
                                          <p:stCondLst>
                                            <p:cond delay="0"/>
                                          </p:stCondLst>
                                        </p:cTn>
                                        <p:tgtEl>
                                          <p:spTgt spid="38915">
                                            <p:txEl>
                                              <p:pRg st="0" end="0"/>
                                            </p:txEl>
                                          </p:spTgt>
                                        </p:tgtEl>
                                        <p:attrNameLst>
                                          <p:attrName>style.visibility</p:attrName>
                                        </p:attrNameLst>
                                      </p:cBhvr>
                                      <p:to>
                                        <p:strVal val="visible"/>
                                      </p:to>
                                    </p:set>
                                    <p:animEffect transition="in" filter="box(in)">
                                      <p:cBhvr>
                                        <p:cTn id="16" dur="500"/>
                                        <p:tgtEl>
                                          <p:spTgt spid="38915">
                                            <p:txEl>
                                              <p:pRg st="0" end="0"/>
                                            </p:txEl>
                                          </p:spTgt>
                                        </p:tgtEl>
                                      </p:cBhvr>
                                    </p:animEffect>
                                  </p:childTnLst>
                                </p:cTn>
                              </p:par>
                            </p:childTnLst>
                          </p:cTn>
                        </p:par>
                        <p:par>
                          <p:cTn id="17" fill="hold">
                            <p:stCondLst>
                              <p:cond delay="1500"/>
                            </p:stCondLst>
                            <p:childTnLst>
                              <p:par>
                                <p:cTn id="18" presetID="4" presetClass="entr" presetSubtype="16" fill="hold" grpId="0" nodeType="afterEffect">
                                  <p:stCondLst>
                                    <p:cond delay="0"/>
                                  </p:stCondLst>
                                  <p:childTnLst>
                                    <p:set>
                                      <p:cBhvr>
                                        <p:cTn id="19" dur="1" fill="hold">
                                          <p:stCondLst>
                                            <p:cond delay="0"/>
                                          </p:stCondLst>
                                        </p:cTn>
                                        <p:tgtEl>
                                          <p:spTgt spid="38915">
                                            <p:txEl>
                                              <p:pRg st="1" end="1"/>
                                            </p:txEl>
                                          </p:spTgt>
                                        </p:tgtEl>
                                        <p:attrNameLst>
                                          <p:attrName>style.visibility</p:attrName>
                                        </p:attrNameLst>
                                      </p:cBhvr>
                                      <p:to>
                                        <p:strVal val="visible"/>
                                      </p:to>
                                    </p:set>
                                    <p:animEffect transition="in" filter="box(in)">
                                      <p:cBhvr>
                                        <p:cTn id="20" dur="500"/>
                                        <p:tgtEl>
                                          <p:spTgt spid="38915">
                                            <p:txEl>
                                              <p:pRg st="1" end="1"/>
                                            </p:txEl>
                                          </p:spTgt>
                                        </p:tgtEl>
                                      </p:cBhvr>
                                    </p:animEffect>
                                  </p:childTnLst>
                                </p:cTn>
                              </p:par>
                            </p:childTnLst>
                          </p:cTn>
                        </p:par>
                        <p:par>
                          <p:cTn id="21" fill="hold">
                            <p:stCondLst>
                              <p:cond delay="2000"/>
                            </p:stCondLst>
                            <p:childTnLst>
                              <p:par>
                                <p:cTn id="22" presetID="4" presetClass="entr" presetSubtype="16" fill="hold" grpId="0" nodeType="afterEffect">
                                  <p:stCondLst>
                                    <p:cond delay="0"/>
                                  </p:stCondLst>
                                  <p:childTnLst>
                                    <p:set>
                                      <p:cBhvr>
                                        <p:cTn id="23" dur="1" fill="hold">
                                          <p:stCondLst>
                                            <p:cond delay="0"/>
                                          </p:stCondLst>
                                        </p:cTn>
                                        <p:tgtEl>
                                          <p:spTgt spid="38915">
                                            <p:txEl>
                                              <p:pRg st="2" end="2"/>
                                            </p:txEl>
                                          </p:spTgt>
                                        </p:tgtEl>
                                        <p:attrNameLst>
                                          <p:attrName>style.visibility</p:attrName>
                                        </p:attrNameLst>
                                      </p:cBhvr>
                                      <p:to>
                                        <p:strVal val="visible"/>
                                      </p:to>
                                    </p:set>
                                    <p:animEffect transition="in" filter="box(in)">
                                      <p:cBhvr>
                                        <p:cTn id="24" dur="500"/>
                                        <p:tgtEl>
                                          <p:spTgt spid="389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utoUpdateAnimBg="0"/>
      <p:bldP spid="38915" grpId="0" build="p" autoUpdateAnimBg="0" advAuto="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09600" y="381000"/>
            <a:ext cx="7772400" cy="685800"/>
          </a:xfrm>
        </p:spPr>
        <p:txBody>
          <a:bodyPr/>
          <a:lstStyle/>
          <a:p>
            <a:r>
              <a:rPr lang="en-US" sz="3200">
                <a:solidFill>
                  <a:schemeClr val="accent2"/>
                </a:solidFill>
              </a:rPr>
              <a:t>Bushy cells are nonlinear</a:t>
            </a:r>
          </a:p>
        </p:txBody>
      </p:sp>
      <p:sp>
        <p:nvSpPr>
          <p:cNvPr id="39939" name="Rectangle 3"/>
          <p:cNvSpPr>
            <a:spLocks noGrp="1" noChangeArrowheads="1"/>
          </p:cNvSpPr>
          <p:nvPr>
            <p:ph type="body" idx="1"/>
          </p:nvPr>
        </p:nvSpPr>
        <p:spPr>
          <a:xfrm>
            <a:off x="381000" y="4724400"/>
            <a:ext cx="8229600" cy="1828800"/>
          </a:xfrm>
        </p:spPr>
        <p:txBody>
          <a:bodyPr/>
          <a:lstStyle/>
          <a:p>
            <a:r>
              <a:rPr lang="en-US" sz="2400"/>
              <a:t>Bushy cells are hard to depolarize.  For long depolarizations they produce one or two action potentials. </a:t>
            </a:r>
          </a:p>
          <a:p>
            <a:r>
              <a:rPr lang="en-US" sz="2400"/>
              <a:t>Bushy cells are linear when hyperpolarized.</a:t>
            </a:r>
          </a:p>
        </p:txBody>
      </p:sp>
      <p:pic>
        <p:nvPicPr>
          <p:cNvPr id="39940" name="Picture 4" descr="bushy cell properties 1"/>
          <p:cNvPicPr>
            <a:picLocks noChangeAspect="1" noChangeArrowheads="1"/>
          </p:cNvPicPr>
          <p:nvPr/>
        </p:nvPicPr>
        <p:blipFill>
          <a:blip r:embed="rId2" cstate="print"/>
          <a:srcRect/>
          <a:stretch>
            <a:fillRect/>
          </a:stretch>
        </p:blipFill>
        <p:spPr bwMode="auto">
          <a:xfrm>
            <a:off x="838200" y="1143000"/>
            <a:ext cx="7218363" cy="35385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additive="base">
                                        <p:cTn id="7" dur="500" fill="hold"/>
                                        <p:tgtEl>
                                          <p:spTgt spid="39938"/>
                                        </p:tgtEl>
                                        <p:attrNameLst>
                                          <p:attrName>ppt_x</p:attrName>
                                        </p:attrNameLst>
                                      </p:cBhvr>
                                      <p:tavLst>
                                        <p:tav tm="0">
                                          <p:val>
                                            <p:strVal val="#ppt_x"/>
                                          </p:val>
                                        </p:tav>
                                        <p:tav tm="100000">
                                          <p:val>
                                            <p:strVal val="#ppt_x"/>
                                          </p:val>
                                        </p:tav>
                                      </p:tavLst>
                                    </p:anim>
                                    <p:anim calcmode="lin" valueType="num">
                                      <p:cBhvr additive="base">
                                        <p:cTn id="8" dur="500" fill="hold"/>
                                        <p:tgtEl>
                                          <p:spTgt spid="3993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39940"/>
                                        </p:tgtEl>
                                        <p:attrNameLst>
                                          <p:attrName>style.visibility</p:attrName>
                                        </p:attrNameLst>
                                      </p:cBhvr>
                                      <p:to>
                                        <p:strVal val="visible"/>
                                      </p:to>
                                    </p:set>
                                    <p:animEffect transition="in" filter="dissolve">
                                      <p:cBhvr>
                                        <p:cTn id="12" dur="500"/>
                                        <p:tgtEl>
                                          <p:spTgt spid="39940"/>
                                        </p:tgtEl>
                                      </p:cBhvr>
                                    </p:animEffect>
                                  </p:childTnLst>
                                </p:cTn>
                              </p:par>
                            </p:childTnLst>
                          </p:cTn>
                        </p:par>
                        <p:par>
                          <p:cTn id="13" fill="hold">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39939">
                                            <p:txEl>
                                              <p:pRg st="0" end="0"/>
                                            </p:txEl>
                                          </p:spTgt>
                                        </p:tgtEl>
                                        <p:attrNameLst>
                                          <p:attrName>style.visibility</p:attrName>
                                        </p:attrNameLst>
                                      </p:cBhvr>
                                      <p:to>
                                        <p:strVal val="visible"/>
                                      </p:to>
                                    </p:set>
                                    <p:animEffect transition="in" filter="dissolve">
                                      <p:cBhvr>
                                        <p:cTn id="16" dur="500"/>
                                        <p:tgtEl>
                                          <p:spTgt spid="39939">
                                            <p:txEl>
                                              <p:pRg st="0" end="0"/>
                                            </p:txEl>
                                          </p:spTgt>
                                        </p:tgtEl>
                                      </p:cBhvr>
                                    </p:animEffect>
                                  </p:childTnLst>
                                </p:cTn>
                              </p:par>
                            </p:childTnLst>
                          </p:cTn>
                        </p:par>
                        <p:par>
                          <p:cTn id="17" fill="hold">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39939">
                                            <p:txEl>
                                              <p:pRg st="1" end="1"/>
                                            </p:txEl>
                                          </p:spTgt>
                                        </p:tgtEl>
                                        <p:attrNameLst>
                                          <p:attrName>style.visibility</p:attrName>
                                        </p:attrNameLst>
                                      </p:cBhvr>
                                      <p:to>
                                        <p:strVal val="visible"/>
                                      </p:to>
                                    </p:set>
                                    <p:animEffect transition="in" filter="dissolve">
                                      <p:cBhvr>
                                        <p:cTn id="20" dur="500"/>
                                        <p:tgtEl>
                                          <p:spTgt spid="399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autoUpdateAnimBg="0"/>
      <p:bldP spid="39939" grpId="0" build="p" autoUpdateAnimBg="0" advAuto="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85800" y="381000"/>
            <a:ext cx="7772400" cy="685800"/>
          </a:xfrm>
        </p:spPr>
        <p:txBody>
          <a:bodyPr/>
          <a:lstStyle/>
          <a:p>
            <a:r>
              <a:rPr lang="en-US" sz="3200">
                <a:solidFill>
                  <a:schemeClr val="accent2"/>
                </a:solidFill>
              </a:rPr>
              <a:t>Bushy cells preserve temporal information</a:t>
            </a:r>
          </a:p>
        </p:txBody>
      </p:sp>
      <p:sp>
        <p:nvSpPr>
          <p:cNvPr id="40963" name="Rectangle 3"/>
          <p:cNvSpPr>
            <a:spLocks noGrp="1" noChangeArrowheads="1"/>
          </p:cNvSpPr>
          <p:nvPr>
            <p:ph type="body" idx="1"/>
          </p:nvPr>
        </p:nvSpPr>
        <p:spPr>
          <a:xfrm>
            <a:off x="4343400" y="1295400"/>
            <a:ext cx="4343400" cy="5181600"/>
          </a:xfrm>
        </p:spPr>
        <p:txBody>
          <a:bodyPr/>
          <a:lstStyle/>
          <a:p>
            <a:pPr>
              <a:lnSpc>
                <a:spcPct val="90000"/>
              </a:lnSpc>
            </a:pPr>
            <a:r>
              <a:rPr lang="en-US" sz="2400"/>
              <a:t>They do not integrate over time.  Each auditory nerve input ( at </a:t>
            </a:r>
            <a:r>
              <a:rPr lang="en-US" sz="2400">
                <a:cs typeface="Times New Roman" charset="0"/>
              </a:rPr>
              <a:t>| ) produces an EPSP, A&amp;B, but there is no summation.</a:t>
            </a:r>
            <a:endParaRPr lang="en-US" sz="2400"/>
          </a:p>
          <a:p>
            <a:pPr>
              <a:lnSpc>
                <a:spcPct val="90000"/>
              </a:lnSpc>
            </a:pPr>
            <a:r>
              <a:rPr lang="en-US" sz="2400"/>
              <a:t>Bushy cells preserve the temporal characteristics of the auditory nerve input. Their peristimulus time (PST) histograms look like those of auditory nerve fibers, and are called Primary-like.</a:t>
            </a:r>
          </a:p>
          <a:p>
            <a:pPr>
              <a:lnSpc>
                <a:spcPct val="90000"/>
              </a:lnSpc>
            </a:pPr>
            <a:r>
              <a:rPr lang="en-US" sz="2400"/>
              <a:t>Temporal information needed for sound localization.</a:t>
            </a:r>
            <a:endParaRPr lang="en-US"/>
          </a:p>
        </p:txBody>
      </p:sp>
      <p:pic>
        <p:nvPicPr>
          <p:cNvPr id="40964" name="Picture 4" descr="bushy cell properties 2"/>
          <p:cNvPicPr>
            <a:picLocks noChangeAspect="1" noChangeArrowheads="1"/>
          </p:cNvPicPr>
          <p:nvPr/>
        </p:nvPicPr>
        <p:blipFill>
          <a:blip r:embed="rId2" cstate="print"/>
          <a:srcRect/>
          <a:stretch>
            <a:fillRect/>
          </a:stretch>
        </p:blipFill>
        <p:spPr bwMode="auto">
          <a:xfrm>
            <a:off x="609600" y="1295400"/>
            <a:ext cx="3303588" cy="52609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additive="base">
                                        <p:cTn id="7" dur="500" fill="hold"/>
                                        <p:tgtEl>
                                          <p:spTgt spid="40962"/>
                                        </p:tgtEl>
                                        <p:attrNameLst>
                                          <p:attrName>ppt_x</p:attrName>
                                        </p:attrNameLst>
                                      </p:cBhvr>
                                      <p:tavLst>
                                        <p:tav tm="0">
                                          <p:val>
                                            <p:strVal val="#ppt_x"/>
                                          </p:val>
                                        </p:tav>
                                        <p:tav tm="100000">
                                          <p:val>
                                            <p:strVal val="#ppt_x"/>
                                          </p:val>
                                        </p:tav>
                                      </p:tavLst>
                                    </p:anim>
                                    <p:anim calcmode="lin" valueType="num">
                                      <p:cBhvr additive="base">
                                        <p:cTn id="8" dur="500" fill="hold"/>
                                        <p:tgtEl>
                                          <p:spTgt spid="4096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 presetClass="entr" presetSubtype="5" fill="hold" nodeType="afterEffect">
                                  <p:stCondLst>
                                    <p:cond delay="0"/>
                                  </p:stCondLst>
                                  <p:childTnLst>
                                    <p:set>
                                      <p:cBhvr>
                                        <p:cTn id="11" dur="1" fill="hold">
                                          <p:stCondLst>
                                            <p:cond delay="0"/>
                                          </p:stCondLst>
                                        </p:cTn>
                                        <p:tgtEl>
                                          <p:spTgt spid="40964"/>
                                        </p:tgtEl>
                                        <p:attrNameLst>
                                          <p:attrName>style.visibility</p:attrName>
                                        </p:attrNameLst>
                                      </p:cBhvr>
                                      <p:to>
                                        <p:strVal val="visible"/>
                                      </p:to>
                                    </p:set>
                                    <p:animEffect transition="in" filter="blinds(vertical)">
                                      <p:cBhvr>
                                        <p:cTn id="12" dur="500"/>
                                        <p:tgtEl>
                                          <p:spTgt spid="40964"/>
                                        </p:tgtEl>
                                      </p:cBhvr>
                                    </p:animEffect>
                                  </p:childTnLst>
                                </p:cTn>
                              </p:par>
                            </p:childTnLst>
                          </p:cTn>
                        </p:par>
                        <p:par>
                          <p:cTn id="13" fill="hold">
                            <p:stCondLst>
                              <p:cond delay="1000"/>
                            </p:stCondLst>
                            <p:childTnLst>
                              <p:par>
                                <p:cTn id="14" presetID="3" presetClass="entr" presetSubtype="5" fill="hold" grpId="0" nodeType="afterEffect">
                                  <p:stCondLst>
                                    <p:cond delay="0"/>
                                  </p:stCondLst>
                                  <p:childTnLst>
                                    <p:set>
                                      <p:cBhvr>
                                        <p:cTn id="15" dur="1" fill="hold">
                                          <p:stCondLst>
                                            <p:cond delay="0"/>
                                          </p:stCondLst>
                                        </p:cTn>
                                        <p:tgtEl>
                                          <p:spTgt spid="40963">
                                            <p:txEl>
                                              <p:pRg st="0" end="0"/>
                                            </p:txEl>
                                          </p:spTgt>
                                        </p:tgtEl>
                                        <p:attrNameLst>
                                          <p:attrName>style.visibility</p:attrName>
                                        </p:attrNameLst>
                                      </p:cBhvr>
                                      <p:to>
                                        <p:strVal val="visible"/>
                                      </p:to>
                                    </p:set>
                                    <p:animEffect transition="in" filter="blinds(vertical)">
                                      <p:cBhvr>
                                        <p:cTn id="16" dur="500"/>
                                        <p:tgtEl>
                                          <p:spTgt spid="40963">
                                            <p:txEl>
                                              <p:pRg st="0" end="0"/>
                                            </p:txEl>
                                          </p:spTgt>
                                        </p:tgtEl>
                                      </p:cBhvr>
                                    </p:animEffect>
                                  </p:childTnLst>
                                </p:cTn>
                              </p:par>
                            </p:childTnLst>
                          </p:cTn>
                        </p:par>
                        <p:par>
                          <p:cTn id="17" fill="hold">
                            <p:stCondLst>
                              <p:cond delay="1500"/>
                            </p:stCondLst>
                            <p:childTnLst>
                              <p:par>
                                <p:cTn id="18" presetID="3" presetClass="entr" presetSubtype="5" fill="hold" grpId="0" nodeType="afterEffect">
                                  <p:stCondLst>
                                    <p:cond delay="0"/>
                                  </p:stCondLst>
                                  <p:childTnLst>
                                    <p:set>
                                      <p:cBhvr>
                                        <p:cTn id="19" dur="1" fill="hold">
                                          <p:stCondLst>
                                            <p:cond delay="0"/>
                                          </p:stCondLst>
                                        </p:cTn>
                                        <p:tgtEl>
                                          <p:spTgt spid="40963">
                                            <p:txEl>
                                              <p:pRg st="1" end="1"/>
                                            </p:txEl>
                                          </p:spTgt>
                                        </p:tgtEl>
                                        <p:attrNameLst>
                                          <p:attrName>style.visibility</p:attrName>
                                        </p:attrNameLst>
                                      </p:cBhvr>
                                      <p:to>
                                        <p:strVal val="visible"/>
                                      </p:to>
                                    </p:set>
                                    <p:animEffect transition="in" filter="blinds(vertical)">
                                      <p:cBhvr>
                                        <p:cTn id="20" dur="500"/>
                                        <p:tgtEl>
                                          <p:spTgt spid="40963">
                                            <p:txEl>
                                              <p:pRg st="1" end="1"/>
                                            </p:txEl>
                                          </p:spTgt>
                                        </p:tgtEl>
                                      </p:cBhvr>
                                    </p:animEffect>
                                  </p:childTnLst>
                                </p:cTn>
                              </p:par>
                            </p:childTnLst>
                          </p:cTn>
                        </p:par>
                        <p:par>
                          <p:cTn id="21" fill="hold">
                            <p:stCondLst>
                              <p:cond delay="2000"/>
                            </p:stCondLst>
                            <p:childTnLst>
                              <p:par>
                                <p:cTn id="22" presetID="3" presetClass="entr" presetSubtype="5" fill="hold" grpId="0" nodeType="afterEffect">
                                  <p:stCondLst>
                                    <p:cond delay="0"/>
                                  </p:stCondLst>
                                  <p:childTnLst>
                                    <p:set>
                                      <p:cBhvr>
                                        <p:cTn id="23" dur="1" fill="hold">
                                          <p:stCondLst>
                                            <p:cond delay="0"/>
                                          </p:stCondLst>
                                        </p:cTn>
                                        <p:tgtEl>
                                          <p:spTgt spid="40963">
                                            <p:txEl>
                                              <p:pRg st="2" end="2"/>
                                            </p:txEl>
                                          </p:spTgt>
                                        </p:tgtEl>
                                        <p:attrNameLst>
                                          <p:attrName>style.visibility</p:attrName>
                                        </p:attrNameLst>
                                      </p:cBhvr>
                                      <p:to>
                                        <p:strVal val="visible"/>
                                      </p:to>
                                    </p:set>
                                    <p:animEffect transition="in" filter="blinds(vertical)">
                                      <p:cBhvr>
                                        <p:cTn id="24" dur="500"/>
                                        <p:tgtEl>
                                          <p:spTgt spid="409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autoUpdateAnimBg="0"/>
      <p:bldP spid="40963" grpId="0" build="p" autoUpdateAnimBg="0" advAuto="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2133600" y="533400"/>
            <a:ext cx="5410200" cy="1143000"/>
          </a:xfrm>
        </p:spPr>
        <p:txBody>
          <a:bodyPr/>
          <a:lstStyle/>
          <a:p>
            <a:r>
              <a:rPr lang="en-US" sz="3200">
                <a:solidFill>
                  <a:schemeClr val="accent2"/>
                </a:solidFill>
              </a:rPr>
              <a:t>Octopus Cells in PVCN</a:t>
            </a:r>
          </a:p>
        </p:txBody>
      </p:sp>
      <p:sp>
        <p:nvSpPr>
          <p:cNvPr id="77827" name="Rectangle 3"/>
          <p:cNvSpPr>
            <a:spLocks noGrp="1" noChangeArrowheads="1"/>
          </p:cNvSpPr>
          <p:nvPr>
            <p:ph type="body" idx="1"/>
          </p:nvPr>
        </p:nvSpPr>
        <p:spPr>
          <a:xfrm>
            <a:off x="4495800" y="1600200"/>
            <a:ext cx="4267200" cy="4114800"/>
          </a:xfrm>
        </p:spPr>
        <p:txBody>
          <a:bodyPr/>
          <a:lstStyle/>
          <a:p>
            <a:r>
              <a:rPr lang="en-US" sz="2800"/>
              <a:t>Octopus cells have two or three large dendrites that extend perpendicularly across the paths of many auditory nerve fibers.</a:t>
            </a:r>
          </a:p>
          <a:p>
            <a:r>
              <a:rPr lang="en-US" sz="2800"/>
              <a:t>Octopus cells are ideally situated to integrate information across frequency.</a:t>
            </a:r>
          </a:p>
        </p:txBody>
      </p:sp>
      <p:pic>
        <p:nvPicPr>
          <p:cNvPr id="77828" name="Picture 4" descr="octopus cell"/>
          <p:cNvPicPr>
            <a:picLocks noChangeAspect="1" noChangeArrowheads="1"/>
          </p:cNvPicPr>
          <p:nvPr/>
        </p:nvPicPr>
        <p:blipFill>
          <a:blip r:embed="rId2" cstate="print"/>
          <a:srcRect/>
          <a:stretch>
            <a:fillRect/>
          </a:stretch>
        </p:blipFill>
        <p:spPr bwMode="auto">
          <a:xfrm>
            <a:off x="0" y="1752600"/>
            <a:ext cx="4267200" cy="32448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7826"/>
                                        </p:tgtEl>
                                        <p:attrNameLst>
                                          <p:attrName>style.visibility</p:attrName>
                                        </p:attrNameLst>
                                      </p:cBhvr>
                                      <p:to>
                                        <p:strVal val="visible"/>
                                      </p:to>
                                    </p:set>
                                    <p:anim calcmode="lin" valueType="num">
                                      <p:cBhvr additive="base">
                                        <p:cTn id="7" dur="500" fill="hold"/>
                                        <p:tgtEl>
                                          <p:spTgt spid="77826"/>
                                        </p:tgtEl>
                                        <p:attrNameLst>
                                          <p:attrName>ppt_x</p:attrName>
                                        </p:attrNameLst>
                                      </p:cBhvr>
                                      <p:tavLst>
                                        <p:tav tm="0">
                                          <p:val>
                                            <p:strVal val="#ppt_x"/>
                                          </p:val>
                                        </p:tav>
                                        <p:tav tm="100000">
                                          <p:val>
                                            <p:strVal val="#ppt_x"/>
                                          </p:val>
                                        </p:tav>
                                      </p:tavLst>
                                    </p:anim>
                                    <p:anim calcmode="lin" valueType="num">
                                      <p:cBhvr additive="base">
                                        <p:cTn id="8" dur="500" fill="hold"/>
                                        <p:tgtEl>
                                          <p:spTgt spid="778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77828"/>
                                        </p:tgtEl>
                                        <p:attrNameLst>
                                          <p:attrName>style.visibility</p:attrName>
                                        </p:attrNameLst>
                                      </p:cBhvr>
                                      <p:to>
                                        <p:strVal val="visible"/>
                                      </p:to>
                                    </p:set>
                                    <p:anim calcmode="lin" valueType="num">
                                      <p:cBhvr>
                                        <p:cTn id="12" dur="500" fill="hold"/>
                                        <p:tgtEl>
                                          <p:spTgt spid="77828"/>
                                        </p:tgtEl>
                                        <p:attrNameLst>
                                          <p:attrName>ppt_w</p:attrName>
                                        </p:attrNameLst>
                                      </p:cBhvr>
                                      <p:tavLst>
                                        <p:tav tm="0">
                                          <p:val>
                                            <p:fltVal val="0"/>
                                          </p:val>
                                        </p:tav>
                                        <p:tav tm="100000">
                                          <p:val>
                                            <p:strVal val="#ppt_w"/>
                                          </p:val>
                                        </p:tav>
                                      </p:tavLst>
                                    </p:anim>
                                    <p:anim calcmode="lin" valueType="num">
                                      <p:cBhvr>
                                        <p:cTn id="13" dur="500" fill="hold"/>
                                        <p:tgtEl>
                                          <p:spTgt spid="77828"/>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77827">
                                            <p:txEl>
                                              <p:pRg st="0" end="0"/>
                                            </p:txEl>
                                          </p:spTgt>
                                        </p:tgtEl>
                                        <p:attrNameLst>
                                          <p:attrName>style.visibility</p:attrName>
                                        </p:attrNameLst>
                                      </p:cBhvr>
                                      <p:to>
                                        <p:strVal val="visible"/>
                                      </p:to>
                                    </p:set>
                                    <p:anim calcmode="lin" valueType="num">
                                      <p:cBhvr>
                                        <p:cTn id="17" dur="500" fill="hold"/>
                                        <p:tgtEl>
                                          <p:spTgt spid="77827">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77827">
                                            <p:txEl>
                                              <p:pRg st="0" end="0"/>
                                            </p:txEl>
                                          </p:spTgt>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77827">
                                            <p:txEl>
                                              <p:pRg st="1" end="1"/>
                                            </p:txEl>
                                          </p:spTgt>
                                        </p:tgtEl>
                                        <p:attrNameLst>
                                          <p:attrName>style.visibility</p:attrName>
                                        </p:attrNameLst>
                                      </p:cBhvr>
                                      <p:to>
                                        <p:strVal val="visible"/>
                                      </p:to>
                                    </p:set>
                                    <p:anim calcmode="lin" valueType="num">
                                      <p:cBhvr>
                                        <p:cTn id="22" dur="500" fill="hold"/>
                                        <p:tgtEl>
                                          <p:spTgt spid="77827">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77827">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autoUpdateAnimBg="0"/>
      <p:bldP spid="77827" grpId="0" build="p" autoUpdateAnimBg="0" advAuto="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body" idx="1"/>
          </p:nvPr>
        </p:nvSpPr>
        <p:spPr>
          <a:xfrm>
            <a:off x="609600" y="4800600"/>
            <a:ext cx="8001000" cy="1676400"/>
          </a:xfrm>
        </p:spPr>
        <p:txBody>
          <a:bodyPr/>
          <a:lstStyle/>
          <a:p>
            <a:r>
              <a:rPr lang="en-US" sz="2800"/>
              <a:t>Like bushy cells octopus cells are hard to depolarize and produce only a single action potential.</a:t>
            </a:r>
          </a:p>
          <a:p>
            <a:r>
              <a:rPr lang="en-US" sz="2800"/>
              <a:t>Octopus cells are also hard to hyperpolarize</a:t>
            </a:r>
          </a:p>
        </p:txBody>
      </p:sp>
      <p:pic>
        <p:nvPicPr>
          <p:cNvPr id="95235" name="Picture 3" descr="octopus cell properties 1"/>
          <p:cNvPicPr>
            <a:picLocks noChangeAspect="1" noChangeArrowheads="1"/>
          </p:cNvPicPr>
          <p:nvPr/>
        </p:nvPicPr>
        <p:blipFill>
          <a:blip r:embed="rId2" cstate="print"/>
          <a:srcRect/>
          <a:stretch>
            <a:fillRect/>
          </a:stretch>
        </p:blipFill>
        <p:spPr bwMode="auto">
          <a:xfrm>
            <a:off x="1371600" y="838200"/>
            <a:ext cx="6456363" cy="3924300"/>
          </a:xfrm>
          <a:prstGeom prst="rect">
            <a:avLst/>
          </a:prstGeom>
          <a:noFill/>
        </p:spPr>
      </p:pic>
      <p:sp>
        <p:nvSpPr>
          <p:cNvPr id="95236" name="Rectangle 4"/>
          <p:cNvSpPr>
            <a:spLocks noGrp="1" noChangeArrowheads="1"/>
          </p:cNvSpPr>
          <p:nvPr>
            <p:ph type="title"/>
          </p:nvPr>
        </p:nvSpPr>
        <p:spPr>
          <a:xfrm>
            <a:off x="2133600" y="457200"/>
            <a:ext cx="5334000" cy="838200"/>
          </a:xfrm>
        </p:spPr>
        <p:txBody>
          <a:bodyPr/>
          <a:lstStyle/>
          <a:p>
            <a:r>
              <a:rPr lang="en-US" sz="3200">
                <a:solidFill>
                  <a:schemeClr val="accent2"/>
                </a:solidFill>
              </a:rPr>
              <a:t>Octopus cells are nonlinear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5236"/>
                                        </p:tgtEl>
                                        <p:attrNameLst>
                                          <p:attrName>style.visibility</p:attrName>
                                        </p:attrNameLst>
                                      </p:cBhvr>
                                      <p:to>
                                        <p:strVal val="visible"/>
                                      </p:to>
                                    </p:set>
                                    <p:anim calcmode="lin" valueType="num">
                                      <p:cBhvr additive="base">
                                        <p:cTn id="7" dur="500" fill="hold"/>
                                        <p:tgtEl>
                                          <p:spTgt spid="95236"/>
                                        </p:tgtEl>
                                        <p:attrNameLst>
                                          <p:attrName>ppt_x</p:attrName>
                                        </p:attrNameLst>
                                      </p:cBhvr>
                                      <p:tavLst>
                                        <p:tav tm="0">
                                          <p:val>
                                            <p:strVal val="#ppt_x"/>
                                          </p:val>
                                        </p:tav>
                                        <p:tav tm="100000">
                                          <p:val>
                                            <p:strVal val="#ppt_x"/>
                                          </p:val>
                                        </p:tav>
                                      </p:tavLst>
                                    </p:anim>
                                    <p:anim calcmode="lin" valueType="num">
                                      <p:cBhvr additive="base">
                                        <p:cTn id="8" dur="500" fill="hold"/>
                                        <p:tgtEl>
                                          <p:spTgt spid="9523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499"/>
                                          </p:stCondLst>
                                        </p:cTn>
                                        <p:tgtEl>
                                          <p:spTgt spid="95235"/>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499"/>
                                          </p:stCondLst>
                                        </p:cTn>
                                        <p:tgtEl>
                                          <p:spTgt spid="95234">
                                            <p:txEl>
                                              <p:pRg st="0" end="0"/>
                                            </p:txEl>
                                          </p:spTgt>
                                        </p:tgtEl>
                                        <p:attrNameLst>
                                          <p:attrName>style.visibility</p:attrName>
                                        </p:attrNameLst>
                                      </p:cBhvr>
                                      <p:to>
                                        <p:strVal val="visible"/>
                                      </p:to>
                                    </p:set>
                                  </p:childTnLst>
                                </p:cTn>
                              </p:par>
                            </p:childTnLst>
                          </p:cTn>
                        </p:par>
                        <p:par>
                          <p:cTn id="15" fill="hold">
                            <p:stCondLst>
                              <p:cond delay="1500"/>
                            </p:stCondLst>
                            <p:childTnLst>
                              <p:par>
                                <p:cTn id="16" presetID="1" presetClass="entr" presetSubtype="0" fill="hold" grpId="0" nodeType="afterEffect">
                                  <p:stCondLst>
                                    <p:cond delay="0"/>
                                  </p:stCondLst>
                                  <p:childTnLst>
                                    <p:set>
                                      <p:cBhvr>
                                        <p:cTn id="17" dur="1" fill="hold">
                                          <p:stCondLst>
                                            <p:cond delay="499"/>
                                          </p:stCondLst>
                                        </p:cTn>
                                        <p:tgtEl>
                                          <p:spTgt spid="9523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build="p" autoUpdateAnimBg="0" advAuto="0"/>
      <p:bldP spid="95236"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3048000" y="381000"/>
            <a:ext cx="5867400" cy="838200"/>
          </a:xfrm>
        </p:spPr>
        <p:txBody>
          <a:bodyPr/>
          <a:lstStyle/>
          <a:p>
            <a:r>
              <a:rPr lang="en-US" sz="3200">
                <a:solidFill>
                  <a:schemeClr val="accent2"/>
                </a:solidFill>
              </a:rPr>
              <a:t>Octopus cells detect synchrony</a:t>
            </a:r>
          </a:p>
        </p:txBody>
      </p:sp>
      <p:sp>
        <p:nvSpPr>
          <p:cNvPr id="96259" name="Rectangle 3"/>
          <p:cNvSpPr>
            <a:spLocks noGrp="1" noChangeArrowheads="1"/>
          </p:cNvSpPr>
          <p:nvPr>
            <p:ph type="body" idx="1"/>
          </p:nvPr>
        </p:nvSpPr>
        <p:spPr>
          <a:xfrm>
            <a:off x="3352800" y="1371600"/>
            <a:ext cx="5105400" cy="4724400"/>
          </a:xfrm>
        </p:spPr>
        <p:txBody>
          <a:bodyPr/>
          <a:lstStyle/>
          <a:p>
            <a:r>
              <a:rPr lang="en-US" sz="2800"/>
              <a:t>Octopus cells respond to a tone with  an “onset” PST histogram</a:t>
            </a:r>
          </a:p>
          <a:p>
            <a:r>
              <a:rPr lang="en-US" sz="2800"/>
              <a:t>Octopus cells are capable of firing very rapidly (1000 action potentials/second)</a:t>
            </a:r>
          </a:p>
          <a:p>
            <a:r>
              <a:rPr lang="en-US" sz="2800"/>
              <a:t>Octopus cells are activated by synchronous activity of many auditory nerve fibers generated by such stimuli as clicks.</a:t>
            </a:r>
          </a:p>
        </p:txBody>
      </p:sp>
      <p:pic>
        <p:nvPicPr>
          <p:cNvPr id="96260" name="Picture 4" descr="octopus cell properties"/>
          <p:cNvPicPr>
            <a:picLocks noChangeAspect="1" noChangeArrowheads="1"/>
          </p:cNvPicPr>
          <p:nvPr/>
        </p:nvPicPr>
        <p:blipFill>
          <a:blip r:embed="rId2" cstate="print"/>
          <a:srcRect/>
          <a:stretch>
            <a:fillRect/>
          </a:stretch>
        </p:blipFill>
        <p:spPr bwMode="auto">
          <a:xfrm>
            <a:off x="152400" y="0"/>
            <a:ext cx="2943225"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6258"/>
                                        </p:tgtEl>
                                        <p:attrNameLst>
                                          <p:attrName>style.visibility</p:attrName>
                                        </p:attrNameLst>
                                      </p:cBhvr>
                                      <p:to>
                                        <p:strVal val="visible"/>
                                      </p:to>
                                    </p:set>
                                    <p:anim calcmode="lin" valueType="num">
                                      <p:cBhvr additive="base">
                                        <p:cTn id="7" dur="500" fill="hold"/>
                                        <p:tgtEl>
                                          <p:spTgt spid="96258"/>
                                        </p:tgtEl>
                                        <p:attrNameLst>
                                          <p:attrName>ppt_x</p:attrName>
                                        </p:attrNameLst>
                                      </p:cBhvr>
                                      <p:tavLst>
                                        <p:tav tm="0">
                                          <p:val>
                                            <p:strVal val="#ppt_x"/>
                                          </p:val>
                                        </p:tav>
                                        <p:tav tm="100000">
                                          <p:val>
                                            <p:strVal val="#ppt_x"/>
                                          </p:val>
                                        </p:tav>
                                      </p:tavLst>
                                    </p:anim>
                                    <p:anim calcmode="lin" valueType="num">
                                      <p:cBhvr additive="base">
                                        <p:cTn id="8" dur="500" fill="hold"/>
                                        <p:tgtEl>
                                          <p:spTgt spid="9625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96260"/>
                                        </p:tgtEl>
                                        <p:attrNameLst>
                                          <p:attrName>style.visibility</p:attrName>
                                        </p:attrNameLst>
                                      </p:cBhvr>
                                      <p:to>
                                        <p:strVal val="visible"/>
                                      </p:to>
                                    </p:set>
                                    <p:anim calcmode="lin" valueType="num">
                                      <p:cBhvr additive="base">
                                        <p:cTn id="12" dur="500" fill="hold"/>
                                        <p:tgtEl>
                                          <p:spTgt spid="96260"/>
                                        </p:tgtEl>
                                        <p:attrNameLst>
                                          <p:attrName>ppt_x</p:attrName>
                                        </p:attrNameLst>
                                      </p:cBhvr>
                                      <p:tavLst>
                                        <p:tav tm="0">
                                          <p:val>
                                            <p:strVal val="0-#ppt_w/2"/>
                                          </p:val>
                                        </p:tav>
                                        <p:tav tm="100000">
                                          <p:val>
                                            <p:strVal val="#ppt_x"/>
                                          </p:val>
                                        </p:tav>
                                      </p:tavLst>
                                    </p:anim>
                                    <p:anim calcmode="lin" valueType="num">
                                      <p:cBhvr additive="base">
                                        <p:cTn id="13" dur="500" fill="hold"/>
                                        <p:tgtEl>
                                          <p:spTgt spid="9626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96259">
                                            <p:txEl>
                                              <p:pRg st="0" end="0"/>
                                            </p:txEl>
                                          </p:spTgt>
                                        </p:tgtEl>
                                        <p:attrNameLst>
                                          <p:attrName>style.visibility</p:attrName>
                                        </p:attrNameLst>
                                      </p:cBhvr>
                                      <p:to>
                                        <p:strVal val="visible"/>
                                      </p:to>
                                    </p:set>
                                    <p:anim calcmode="lin" valueType="num">
                                      <p:cBhvr additive="base">
                                        <p:cTn id="17" dur="500" fill="hold"/>
                                        <p:tgtEl>
                                          <p:spTgt spid="96259">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96259">
                                            <p:txEl>
                                              <p:pRg st="0" end="0"/>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96259">
                                            <p:txEl>
                                              <p:pRg st="1" end="1"/>
                                            </p:txEl>
                                          </p:spTgt>
                                        </p:tgtEl>
                                        <p:attrNameLst>
                                          <p:attrName>style.visibility</p:attrName>
                                        </p:attrNameLst>
                                      </p:cBhvr>
                                      <p:to>
                                        <p:strVal val="visible"/>
                                      </p:to>
                                    </p:set>
                                    <p:anim calcmode="lin" valueType="num">
                                      <p:cBhvr additive="base">
                                        <p:cTn id="22" dur="500" fill="hold"/>
                                        <p:tgtEl>
                                          <p:spTgt spid="96259">
                                            <p:txEl>
                                              <p:pRg st="1" end="1"/>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96259">
                                            <p:txEl>
                                              <p:pRg st="1" end="1"/>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96259">
                                            <p:txEl>
                                              <p:pRg st="2" end="2"/>
                                            </p:txEl>
                                          </p:spTgt>
                                        </p:tgtEl>
                                        <p:attrNameLst>
                                          <p:attrName>style.visibility</p:attrName>
                                        </p:attrNameLst>
                                      </p:cBhvr>
                                      <p:to>
                                        <p:strVal val="visible"/>
                                      </p:to>
                                    </p:set>
                                    <p:anim calcmode="lin" valueType="num">
                                      <p:cBhvr additive="base">
                                        <p:cTn id="27" dur="500" fill="hold"/>
                                        <p:tgtEl>
                                          <p:spTgt spid="96259">
                                            <p:txEl>
                                              <p:pRg st="2" end="2"/>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9625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8" grpId="0" autoUpdateAnimBg="0"/>
      <p:bldP spid="96259" grpId="0" build="p" autoUpdateAnimBg="0"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685800" y="609600"/>
            <a:ext cx="7772400" cy="762000"/>
          </a:xfrm>
        </p:spPr>
        <p:txBody>
          <a:bodyPr/>
          <a:lstStyle/>
          <a:p>
            <a:r>
              <a:rPr lang="en-US" sz="3600">
                <a:solidFill>
                  <a:schemeClr val="accent2"/>
                </a:solidFill>
              </a:rPr>
              <a:t>Pitch of a Complex Sound</a:t>
            </a:r>
          </a:p>
        </p:txBody>
      </p:sp>
      <p:sp>
        <p:nvSpPr>
          <p:cNvPr id="109571" name="Text Box 3"/>
          <p:cNvSpPr txBox="1">
            <a:spLocks noChangeArrowheads="1"/>
          </p:cNvSpPr>
          <p:nvPr/>
        </p:nvSpPr>
        <p:spPr bwMode="auto">
          <a:xfrm>
            <a:off x="6705600" y="1447800"/>
            <a:ext cx="1828800" cy="4510088"/>
          </a:xfrm>
          <a:prstGeom prst="rect">
            <a:avLst/>
          </a:prstGeom>
          <a:noFill/>
          <a:ln w="9525">
            <a:noFill/>
            <a:miter lim="800000"/>
            <a:headEnd/>
            <a:tailEnd/>
          </a:ln>
          <a:effectLst/>
        </p:spPr>
        <p:txBody>
          <a:bodyPr>
            <a:spAutoFit/>
          </a:bodyPr>
          <a:lstStyle/>
          <a:p>
            <a:pPr>
              <a:lnSpc>
                <a:spcPct val="130000"/>
              </a:lnSpc>
              <a:spcBef>
                <a:spcPct val="50000"/>
              </a:spcBef>
            </a:pPr>
            <a:r>
              <a:rPr lang="en-US" sz="2400">
                <a:latin typeface="Times New Roman" charset="0"/>
              </a:rPr>
              <a:t>1000 Hz</a:t>
            </a:r>
          </a:p>
          <a:p>
            <a:pPr>
              <a:lnSpc>
                <a:spcPct val="130000"/>
              </a:lnSpc>
              <a:spcBef>
                <a:spcPct val="50000"/>
              </a:spcBef>
            </a:pPr>
            <a:r>
              <a:rPr lang="en-US" sz="2400">
                <a:latin typeface="Times New Roman" charset="0"/>
              </a:rPr>
              <a:t>1200 Hz</a:t>
            </a:r>
          </a:p>
          <a:p>
            <a:pPr>
              <a:lnSpc>
                <a:spcPct val="130000"/>
              </a:lnSpc>
              <a:spcBef>
                <a:spcPct val="50000"/>
              </a:spcBef>
            </a:pPr>
            <a:r>
              <a:rPr lang="en-US" sz="2400">
                <a:latin typeface="Times New Roman" charset="0"/>
              </a:rPr>
              <a:t>1400 Hz</a:t>
            </a:r>
          </a:p>
          <a:p>
            <a:pPr>
              <a:lnSpc>
                <a:spcPct val="130000"/>
              </a:lnSpc>
              <a:spcBef>
                <a:spcPct val="50000"/>
              </a:spcBef>
            </a:pPr>
            <a:r>
              <a:rPr lang="en-US" sz="2400">
                <a:latin typeface="Times New Roman" charset="0"/>
              </a:rPr>
              <a:t>1600 Hz</a:t>
            </a:r>
          </a:p>
          <a:p>
            <a:pPr>
              <a:lnSpc>
                <a:spcPct val="130000"/>
              </a:lnSpc>
              <a:spcBef>
                <a:spcPct val="50000"/>
              </a:spcBef>
            </a:pPr>
            <a:r>
              <a:rPr lang="en-US" sz="2400">
                <a:latin typeface="Times New Roman" charset="0"/>
              </a:rPr>
              <a:t>1800 Hz</a:t>
            </a:r>
          </a:p>
          <a:p>
            <a:pPr>
              <a:lnSpc>
                <a:spcPct val="130000"/>
              </a:lnSpc>
              <a:spcBef>
                <a:spcPct val="50000"/>
              </a:spcBef>
            </a:pPr>
            <a:r>
              <a:rPr lang="en-US" sz="2400">
                <a:latin typeface="Times New Roman" charset="0"/>
              </a:rPr>
              <a:t>2000 Hz</a:t>
            </a:r>
          </a:p>
          <a:p>
            <a:pPr>
              <a:lnSpc>
                <a:spcPct val="130000"/>
              </a:lnSpc>
              <a:spcBef>
                <a:spcPct val="50000"/>
              </a:spcBef>
            </a:pPr>
            <a:r>
              <a:rPr lang="en-US" sz="2400">
                <a:latin typeface="Times New Roman" charset="0"/>
              </a:rPr>
              <a:t>200 Hz</a:t>
            </a:r>
          </a:p>
        </p:txBody>
      </p:sp>
      <p:grpSp>
        <p:nvGrpSpPr>
          <p:cNvPr id="109572" name="Group 4"/>
          <p:cNvGrpSpPr>
            <a:grpSpLocks/>
          </p:cNvGrpSpPr>
          <p:nvPr/>
        </p:nvGrpSpPr>
        <p:grpSpPr bwMode="auto">
          <a:xfrm>
            <a:off x="457200" y="1524000"/>
            <a:ext cx="6032500" cy="4495800"/>
            <a:chOff x="288" y="960"/>
            <a:chExt cx="3800" cy="2832"/>
          </a:xfrm>
        </p:grpSpPr>
        <p:grpSp>
          <p:nvGrpSpPr>
            <p:cNvPr id="109573" name="Group 5"/>
            <p:cNvGrpSpPr>
              <a:grpSpLocks/>
            </p:cNvGrpSpPr>
            <p:nvPr/>
          </p:nvGrpSpPr>
          <p:grpSpPr bwMode="auto">
            <a:xfrm>
              <a:off x="288" y="3072"/>
              <a:ext cx="3792" cy="288"/>
              <a:chOff x="1536" y="3459"/>
              <a:chExt cx="3792" cy="288"/>
            </a:xfrm>
          </p:grpSpPr>
          <p:sp>
            <p:nvSpPr>
              <p:cNvPr id="109574" name="Line 6"/>
              <p:cNvSpPr>
                <a:spLocks noChangeShapeType="1"/>
              </p:cNvSpPr>
              <p:nvPr/>
            </p:nvSpPr>
            <p:spPr bwMode="auto">
              <a:xfrm>
                <a:off x="1536" y="3696"/>
                <a:ext cx="3792" cy="0"/>
              </a:xfrm>
              <a:prstGeom prst="line">
                <a:avLst/>
              </a:prstGeom>
              <a:noFill/>
              <a:ln w="9525">
                <a:solidFill>
                  <a:schemeClr val="tx1"/>
                </a:solidFill>
                <a:round/>
                <a:headEnd/>
                <a:tailEnd/>
              </a:ln>
              <a:effectLst/>
            </p:spPr>
            <p:txBody>
              <a:bodyPr/>
              <a:lstStyle/>
              <a:p>
                <a:endParaRPr lang="en-US"/>
              </a:p>
            </p:txBody>
          </p:sp>
          <p:grpSp>
            <p:nvGrpSpPr>
              <p:cNvPr id="109575" name="Group 7"/>
              <p:cNvGrpSpPr>
                <a:grpSpLocks/>
              </p:cNvGrpSpPr>
              <p:nvPr/>
            </p:nvGrpSpPr>
            <p:grpSpPr bwMode="auto">
              <a:xfrm>
                <a:off x="1632" y="3459"/>
                <a:ext cx="3462" cy="288"/>
                <a:chOff x="1632" y="3459"/>
                <a:chExt cx="3462" cy="288"/>
              </a:xfrm>
            </p:grpSpPr>
            <p:sp>
              <p:nvSpPr>
                <p:cNvPr id="109576" name="Line 8"/>
                <p:cNvSpPr>
                  <a:spLocks noChangeShapeType="1"/>
                </p:cNvSpPr>
                <p:nvPr/>
              </p:nvSpPr>
              <p:spPr bwMode="auto">
                <a:xfrm>
                  <a:off x="1632" y="3459"/>
                  <a:ext cx="0" cy="288"/>
                </a:xfrm>
                <a:prstGeom prst="line">
                  <a:avLst/>
                </a:prstGeom>
                <a:noFill/>
                <a:ln w="9525">
                  <a:solidFill>
                    <a:schemeClr val="tx1"/>
                  </a:solidFill>
                  <a:round/>
                  <a:headEnd/>
                  <a:tailEnd/>
                </a:ln>
                <a:effectLst/>
              </p:spPr>
              <p:txBody>
                <a:bodyPr/>
                <a:lstStyle/>
                <a:p>
                  <a:endParaRPr lang="en-US"/>
                </a:p>
              </p:txBody>
            </p:sp>
            <p:sp>
              <p:nvSpPr>
                <p:cNvPr id="109577" name="Line 9"/>
                <p:cNvSpPr>
                  <a:spLocks noChangeShapeType="1"/>
                </p:cNvSpPr>
                <p:nvPr/>
              </p:nvSpPr>
              <p:spPr bwMode="auto">
                <a:xfrm>
                  <a:off x="1953" y="3459"/>
                  <a:ext cx="0" cy="288"/>
                </a:xfrm>
                <a:prstGeom prst="line">
                  <a:avLst/>
                </a:prstGeom>
                <a:noFill/>
                <a:ln w="9525">
                  <a:solidFill>
                    <a:schemeClr val="tx1"/>
                  </a:solidFill>
                  <a:round/>
                  <a:headEnd/>
                  <a:tailEnd/>
                </a:ln>
                <a:effectLst/>
              </p:spPr>
              <p:txBody>
                <a:bodyPr/>
                <a:lstStyle/>
                <a:p>
                  <a:endParaRPr lang="en-US"/>
                </a:p>
              </p:txBody>
            </p:sp>
            <p:sp>
              <p:nvSpPr>
                <p:cNvPr id="109578" name="Line 10"/>
                <p:cNvSpPr>
                  <a:spLocks noChangeShapeType="1"/>
                </p:cNvSpPr>
                <p:nvPr/>
              </p:nvSpPr>
              <p:spPr bwMode="auto">
                <a:xfrm>
                  <a:off x="2244" y="3459"/>
                  <a:ext cx="0" cy="288"/>
                </a:xfrm>
                <a:prstGeom prst="line">
                  <a:avLst/>
                </a:prstGeom>
                <a:noFill/>
                <a:ln w="9525">
                  <a:solidFill>
                    <a:schemeClr val="tx1"/>
                  </a:solidFill>
                  <a:round/>
                  <a:headEnd/>
                  <a:tailEnd/>
                </a:ln>
                <a:effectLst/>
              </p:spPr>
              <p:txBody>
                <a:bodyPr/>
                <a:lstStyle/>
                <a:p>
                  <a:endParaRPr lang="en-US"/>
                </a:p>
              </p:txBody>
            </p:sp>
            <p:sp>
              <p:nvSpPr>
                <p:cNvPr id="109579" name="Line 11"/>
                <p:cNvSpPr>
                  <a:spLocks noChangeShapeType="1"/>
                </p:cNvSpPr>
                <p:nvPr/>
              </p:nvSpPr>
              <p:spPr bwMode="auto">
                <a:xfrm>
                  <a:off x="2565" y="3459"/>
                  <a:ext cx="0" cy="288"/>
                </a:xfrm>
                <a:prstGeom prst="line">
                  <a:avLst/>
                </a:prstGeom>
                <a:noFill/>
                <a:ln w="9525">
                  <a:solidFill>
                    <a:schemeClr val="tx1"/>
                  </a:solidFill>
                  <a:round/>
                  <a:headEnd/>
                  <a:tailEnd/>
                </a:ln>
                <a:effectLst/>
              </p:spPr>
              <p:txBody>
                <a:bodyPr/>
                <a:lstStyle/>
                <a:p>
                  <a:endParaRPr lang="en-US"/>
                </a:p>
              </p:txBody>
            </p:sp>
            <p:sp>
              <p:nvSpPr>
                <p:cNvPr id="109580" name="Line 12"/>
                <p:cNvSpPr>
                  <a:spLocks noChangeShapeType="1"/>
                </p:cNvSpPr>
                <p:nvPr/>
              </p:nvSpPr>
              <p:spPr bwMode="auto">
                <a:xfrm>
                  <a:off x="2889" y="3459"/>
                  <a:ext cx="0" cy="288"/>
                </a:xfrm>
                <a:prstGeom prst="line">
                  <a:avLst/>
                </a:prstGeom>
                <a:noFill/>
                <a:ln w="9525">
                  <a:solidFill>
                    <a:schemeClr val="tx1"/>
                  </a:solidFill>
                  <a:round/>
                  <a:headEnd/>
                  <a:tailEnd/>
                </a:ln>
                <a:effectLst/>
              </p:spPr>
              <p:txBody>
                <a:bodyPr/>
                <a:lstStyle/>
                <a:p>
                  <a:endParaRPr lang="en-US"/>
                </a:p>
              </p:txBody>
            </p:sp>
            <p:sp>
              <p:nvSpPr>
                <p:cNvPr id="109581" name="Line 13"/>
                <p:cNvSpPr>
                  <a:spLocks noChangeShapeType="1"/>
                </p:cNvSpPr>
                <p:nvPr/>
              </p:nvSpPr>
              <p:spPr bwMode="auto">
                <a:xfrm>
                  <a:off x="3207" y="3459"/>
                  <a:ext cx="0" cy="288"/>
                </a:xfrm>
                <a:prstGeom prst="line">
                  <a:avLst/>
                </a:prstGeom>
                <a:noFill/>
                <a:ln w="9525">
                  <a:solidFill>
                    <a:schemeClr val="tx1"/>
                  </a:solidFill>
                  <a:round/>
                  <a:headEnd/>
                  <a:tailEnd/>
                </a:ln>
                <a:effectLst/>
              </p:spPr>
              <p:txBody>
                <a:bodyPr/>
                <a:lstStyle/>
                <a:p>
                  <a:endParaRPr lang="en-US"/>
                </a:p>
              </p:txBody>
            </p:sp>
            <p:sp>
              <p:nvSpPr>
                <p:cNvPr id="109582" name="Line 14"/>
                <p:cNvSpPr>
                  <a:spLocks noChangeShapeType="1"/>
                </p:cNvSpPr>
                <p:nvPr/>
              </p:nvSpPr>
              <p:spPr bwMode="auto">
                <a:xfrm>
                  <a:off x="3519" y="3459"/>
                  <a:ext cx="0" cy="288"/>
                </a:xfrm>
                <a:prstGeom prst="line">
                  <a:avLst/>
                </a:prstGeom>
                <a:noFill/>
                <a:ln w="9525">
                  <a:solidFill>
                    <a:schemeClr val="tx1"/>
                  </a:solidFill>
                  <a:round/>
                  <a:headEnd/>
                  <a:tailEnd/>
                </a:ln>
                <a:effectLst/>
              </p:spPr>
              <p:txBody>
                <a:bodyPr/>
                <a:lstStyle/>
                <a:p>
                  <a:endParaRPr lang="en-US"/>
                </a:p>
              </p:txBody>
            </p:sp>
            <p:sp>
              <p:nvSpPr>
                <p:cNvPr id="109583" name="Line 15"/>
                <p:cNvSpPr>
                  <a:spLocks noChangeShapeType="1"/>
                </p:cNvSpPr>
                <p:nvPr/>
              </p:nvSpPr>
              <p:spPr bwMode="auto">
                <a:xfrm>
                  <a:off x="3825" y="3459"/>
                  <a:ext cx="0" cy="288"/>
                </a:xfrm>
                <a:prstGeom prst="line">
                  <a:avLst/>
                </a:prstGeom>
                <a:noFill/>
                <a:ln w="9525">
                  <a:solidFill>
                    <a:schemeClr val="tx1"/>
                  </a:solidFill>
                  <a:round/>
                  <a:headEnd/>
                  <a:tailEnd/>
                </a:ln>
                <a:effectLst/>
              </p:spPr>
              <p:txBody>
                <a:bodyPr/>
                <a:lstStyle/>
                <a:p>
                  <a:endParaRPr lang="en-US"/>
                </a:p>
              </p:txBody>
            </p:sp>
            <p:sp>
              <p:nvSpPr>
                <p:cNvPr id="109584" name="Line 16"/>
                <p:cNvSpPr>
                  <a:spLocks noChangeShapeType="1"/>
                </p:cNvSpPr>
                <p:nvPr/>
              </p:nvSpPr>
              <p:spPr bwMode="auto">
                <a:xfrm>
                  <a:off x="4152" y="3459"/>
                  <a:ext cx="0" cy="288"/>
                </a:xfrm>
                <a:prstGeom prst="line">
                  <a:avLst/>
                </a:prstGeom>
                <a:noFill/>
                <a:ln w="9525">
                  <a:solidFill>
                    <a:schemeClr val="tx1"/>
                  </a:solidFill>
                  <a:round/>
                  <a:headEnd/>
                  <a:tailEnd/>
                </a:ln>
                <a:effectLst/>
              </p:spPr>
              <p:txBody>
                <a:bodyPr/>
                <a:lstStyle/>
                <a:p>
                  <a:endParaRPr lang="en-US"/>
                </a:p>
              </p:txBody>
            </p:sp>
            <p:sp>
              <p:nvSpPr>
                <p:cNvPr id="109585" name="Line 17"/>
                <p:cNvSpPr>
                  <a:spLocks noChangeShapeType="1"/>
                </p:cNvSpPr>
                <p:nvPr/>
              </p:nvSpPr>
              <p:spPr bwMode="auto">
                <a:xfrm>
                  <a:off x="5094" y="3459"/>
                  <a:ext cx="0" cy="288"/>
                </a:xfrm>
                <a:prstGeom prst="line">
                  <a:avLst/>
                </a:prstGeom>
                <a:noFill/>
                <a:ln w="9525">
                  <a:solidFill>
                    <a:schemeClr val="tx1"/>
                  </a:solidFill>
                  <a:round/>
                  <a:headEnd/>
                  <a:tailEnd/>
                </a:ln>
                <a:effectLst/>
              </p:spPr>
              <p:txBody>
                <a:bodyPr/>
                <a:lstStyle/>
                <a:p>
                  <a:endParaRPr lang="en-US"/>
                </a:p>
              </p:txBody>
            </p:sp>
            <p:sp>
              <p:nvSpPr>
                <p:cNvPr id="109586" name="Line 18"/>
                <p:cNvSpPr>
                  <a:spLocks noChangeShapeType="1"/>
                </p:cNvSpPr>
                <p:nvPr/>
              </p:nvSpPr>
              <p:spPr bwMode="auto">
                <a:xfrm>
                  <a:off x="4779" y="3459"/>
                  <a:ext cx="0" cy="288"/>
                </a:xfrm>
                <a:prstGeom prst="line">
                  <a:avLst/>
                </a:prstGeom>
                <a:noFill/>
                <a:ln w="9525">
                  <a:solidFill>
                    <a:schemeClr val="tx1"/>
                  </a:solidFill>
                  <a:round/>
                  <a:headEnd/>
                  <a:tailEnd/>
                </a:ln>
                <a:effectLst/>
              </p:spPr>
              <p:txBody>
                <a:bodyPr/>
                <a:lstStyle/>
                <a:p>
                  <a:endParaRPr lang="en-US"/>
                </a:p>
              </p:txBody>
            </p:sp>
            <p:sp>
              <p:nvSpPr>
                <p:cNvPr id="109587" name="Line 19"/>
                <p:cNvSpPr>
                  <a:spLocks noChangeShapeType="1"/>
                </p:cNvSpPr>
                <p:nvPr/>
              </p:nvSpPr>
              <p:spPr bwMode="auto">
                <a:xfrm>
                  <a:off x="4473" y="3459"/>
                  <a:ext cx="0" cy="288"/>
                </a:xfrm>
                <a:prstGeom prst="line">
                  <a:avLst/>
                </a:prstGeom>
                <a:noFill/>
                <a:ln w="9525">
                  <a:solidFill>
                    <a:schemeClr val="tx1"/>
                  </a:solidFill>
                  <a:round/>
                  <a:headEnd/>
                  <a:tailEnd/>
                </a:ln>
                <a:effectLst/>
              </p:spPr>
              <p:txBody>
                <a:bodyPr/>
                <a:lstStyle/>
                <a:p>
                  <a:endParaRPr lang="en-US"/>
                </a:p>
              </p:txBody>
            </p:sp>
          </p:grpSp>
        </p:grpSp>
        <p:grpSp>
          <p:nvGrpSpPr>
            <p:cNvPr id="109588" name="Group 20"/>
            <p:cNvGrpSpPr>
              <a:grpSpLocks/>
            </p:cNvGrpSpPr>
            <p:nvPr/>
          </p:nvGrpSpPr>
          <p:grpSpPr bwMode="auto">
            <a:xfrm>
              <a:off x="288" y="2248"/>
              <a:ext cx="3792" cy="288"/>
              <a:chOff x="288" y="2872"/>
              <a:chExt cx="3792" cy="288"/>
            </a:xfrm>
          </p:grpSpPr>
          <p:sp>
            <p:nvSpPr>
              <p:cNvPr id="109589" name="Line 21"/>
              <p:cNvSpPr>
                <a:spLocks noChangeShapeType="1"/>
              </p:cNvSpPr>
              <p:nvPr/>
            </p:nvSpPr>
            <p:spPr bwMode="auto">
              <a:xfrm>
                <a:off x="288" y="3117"/>
                <a:ext cx="3792" cy="0"/>
              </a:xfrm>
              <a:prstGeom prst="line">
                <a:avLst/>
              </a:prstGeom>
              <a:noFill/>
              <a:ln w="9525">
                <a:solidFill>
                  <a:schemeClr val="tx1"/>
                </a:solidFill>
                <a:round/>
                <a:headEnd/>
                <a:tailEnd/>
              </a:ln>
              <a:effectLst/>
            </p:spPr>
            <p:txBody>
              <a:bodyPr/>
              <a:lstStyle/>
              <a:p>
                <a:endParaRPr lang="en-US"/>
              </a:p>
            </p:txBody>
          </p:sp>
          <p:sp>
            <p:nvSpPr>
              <p:cNvPr id="109590" name="Line 22"/>
              <p:cNvSpPr>
                <a:spLocks noChangeShapeType="1"/>
              </p:cNvSpPr>
              <p:nvPr/>
            </p:nvSpPr>
            <p:spPr bwMode="auto">
              <a:xfrm>
                <a:off x="384" y="2872"/>
                <a:ext cx="0" cy="288"/>
              </a:xfrm>
              <a:prstGeom prst="line">
                <a:avLst/>
              </a:prstGeom>
              <a:noFill/>
              <a:ln w="9525">
                <a:solidFill>
                  <a:schemeClr val="tx1"/>
                </a:solidFill>
                <a:round/>
                <a:headEnd/>
                <a:tailEnd/>
              </a:ln>
              <a:effectLst/>
            </p:spPr>
            <p:txBody>
              <a:bodyPr/>
              <a:lstStyle/>
              <a:p>
                <a:endParaRPr lang="en-US"/>
              </a:p>
            </p:txBody>
          </p:sp>
          <p:sp>
            <p:nvSpPr>
              <p:cNvPr id="109591" name="Line 23"/>
              <p:cNvSpPr>
                <a:spLocks noChangeShapeType="1"/>
              </p:cNvSpPr>
              <p:nvPr/>
            </p:nvSpPr>
            <p:spPr bwMode="auto">
              <a:xfrm>
                <a:off x="753" y="2872"/>
                <a:ext cx="0" cy="288"/>
              </a:xfrm>
              <a:prstGeom prst="line">
                <a:avLst/>
              </a:prstGeom>
              <a:noFill/>
              <a:ln w="9525">
                <a:solidFill>
                  <a:schemeClr val="tx1"/>
                </a:solidFill>
                <a:round/>
                <a:headEnd/>
                <a:tailEnd/>
              </a:ln>
              <a:effectLst/>
            </p:spPr>
            <p:txBody>
              <a:bodyPr/>
              <a:lstStyle/>
              <a:p>
                <a:endParaRPr lang="en-US"/>
              </a:p>
            </p:txBody>
          </p:sp>
          <p:sp>
            <p:nvSpPr>
              <p:cNvPr id="109592" name="Line 24"/>
              <p:cNvSpPr>
                <a:spLocks noChangeShapeType="1"/>
              </p:cNvSpPr>
              <p:nvPr/>
            </p:nvSpPr>
            <p:spPr bwMode="auto">
              <a:xfrm>
                <a:off x="1184" y="2872"/>
                <a:ext cx="0" cy="288"/>
              </a:xfrm>
              <a:prstGeom prst="line">
                <a:avLst/>
              </a:prstGeom>
              <a:noFill/>
              <a:ln w="9525">
                <a:solidFill>
                  <a:schemeClr val="tx1"/>
                </a:solidFill>
                <a:round/>
                <a:headEnd/>
                <a:tailEnd/>
              </a:ln>
              <a:effectLst/>
            </p:spPr>
            <p:txBody>
              <a:bodyPr/>
              <a:lstStyle/>
              <a:p>
                <a:endParaRPr lang="en-US"/>
              </a:p>
            </p:txBody>
          </p:sp>
          <p:sp>
            <p:nvSpPr>
              <p:cNvPr id="109593" name="Line 25"/>
              <p:cNvSpPr>
                <a:spLocks noChangeShapeType="1"/>
              </p:cNvSpPr>
              <p:nvPr/>
            </p:nvSpPr>
            <p:spPr bwMode="auto">
              <a:xfrm>
                <a:off x="1557" y="2872"/>
                <a:ext cx="0" cy="288"/>
              </a:xfrm>
              <a:prstGeom prst="line">
                <a:avLst/>
              </a:prstGeom>
              <a:noFill/>
              <a:ln w="9525">
                <a:solidFill>
                  <a:schemeClr val="tx1"/>
                </a:solidFill>
                <a:round/>
                <a:headEnd/>
                <a:tailEnd/>
              </a:ln>
              <a:effectLst/>
            </p:spPr>
            <p:txBody>
              <a:bodyPr/>
              <a:lstStyle/>
              <a:p>
                <a:endParaRPr lang="en-US"/>
              </a:p>
            </p:txBody>
          </p:sp>
          <p:sp>
            <p:nvSpPr>
              <p:cNvPr id="109594" name="Line 26"/>
              <p:cNvSpPr>
                <a:spLocks noChangeShapeType="1"/>
              </p:cNvSpPr>
              <p:nvPr/>
            </p:nvSpPr>
            <p:spPr bwMode="auto">
              <a:xfrm>
                <a:off x="1959" y="2872"/>
                <a:ext cx="0" cy="288"/>
              </a:xfrm>
              <a:prstGeom prst="line">
                <a:avLst/>
              </a:prstGeom>
              <a:noFill/>
              <a:ln w="9525">
                <a:solidFill>
                  <a:schemeClr val="tx1"/>
                </a:solidFill>
                <a:round/>
                <a:headEnd/>
                <a:tailEnd/>
              </a:ln>
              <a:effectLst/>
            </p:spPr>
            <p:txBody>
              <a:bodyPr/>
              <a:lstStyle/>
              <a:p>
                <a:endParaRPr lang="en-US"/>
              </a:p>
            </p:txBody>
          </p:sp>
          <p:sp>
            <p:nvSpPr>
              <p:cNvPr id="109595" name="Line 27"/>
              <p:cNvSpPr>
                <a:spLocks noChangeShapeType="1"/>
              </p:cNvSpPr>
              <p:nvPr/>
            </p:nvSpPr>
            <p:spPr bwMode="auto">
              <a:xfrm>
                <a:off x="2327" y="2872"/>
                <a:ext cx="0" cy="288"/>
              </a:xfrm>
              <a:prstGeom prst="line">
                <a:avLst/>
              </a:prstGeom>
              <a:noFill/>
              <a:ln w="9525">
                <a:solidFill>
                  <a:schemeClr val="tx1"/>
                </a:solidFill>
                <a:round/>
                <a:headEnd/>
                <a:tailEnd/>
              </a:ln>
              <a:effectLst/>
            </p:spPr>
            <p:txBody>
              <a:bodyPr/>
              <a:lstStyle/>
              <a:p>
                <a:endParaRPr lang="en-US"/>
              </a:p>
            </p:txBody>
          </p:sp>
          <p:sp>
            <p:nvSpPr>
              <p:cNvPr id="109596" name="Line 28"/>
              <p:cNvSpPr>
                <a:spLocks noChangeShapeType="1"/>
              </p:cNvSpPr>
              <p:nvPr/>
            </p:nvSpPr>
            <p:spPr bwMode="auto">
              <a:xfrm>
                <a:off x="2745" y="2872"/>
                <a:ext cx="0" cy="288"/>
              </a:xfrm>
              <a:prstGeom prst="line">
                <a:avLst/>
              </a:prstGeom>
              <a:noFill/>
              <a:ln w="9525">
                <a:solidFill>
                  <a:schemeClr val="tx1"/>
                </a:solidFill>
                <a:round/>
                <a:headEnd/>
                <a:tailEnd/>
              </a:ln>
              <a:effectLst/>
            </p:spPr>
            <p:txBody>
              <a:bodyPr/>
              <a:lstStyle/>
              <a:p>
                <a:endParaRPr lang="en-US"/>
              </a:p>
            </p:txBody>
          </p:sp>
          <p:sp>
            <p:nvSpPr>
              <p:cNvPr id="109597" name="Line 29"/>
              <p:cNvSpPr>
                <a:spLocks noChangeShapeType="1"/>
              </p:cNvSpPr>
              <p:nvPr/>
            </p:nvSpPr>
            <p:spPr bwMode="auto">
              <a:xfrm>
                <a:off x="3910" y="2872"/>
                <a:ext cx="0" cy="288"/>
              </a:xfrm>
              <a:prstGeom prst="line">
                <a:avLst/>
              </a:prstGeom>
              <a:noFill/>
              <a:ln w="9525">
                <a:solidFill>
                  <a:schemeClr val="tx1"/>
                </a:solidFill>
                <a:round/>
                <a:headEnd/>
                <a:tailEnd/>
              </a:ln>
              <a:effectLst/>
            </p:spPr>
            <p:txBody>
              <a:bodyPr/>
              <a:lstStyle/>
              <a:p>
                <a:endParaRPr lang="en-US"/>
              </a:p>
            </p:txBody>
          </p:sp>
          <p:sp>
            <p:nvSpPr>
              <p:cNvPr id="109598" name="Line 30"/>
              <p:cNvSpPr>
                <a:spLocks noChangeShapeType="1"/>
              </p:cNvSpPr>
              <p:nvPr/>
            </p:nvSpPr>
            <p:spPr bwMode="auto">
              <a:xfrm>
                <a:off x="3531" y="2872"/>
                <a:ext cx="0" cy="288"/>
              </a:xfrm>
              <a:prstGeom prst="line">
                <a:avLst/>
              </a:prstGeom>
              <a:noFill/>
              <a:ln w="9525">
                <a:solidFill>
                  <a:schemeClr val="tx1"/>
                </a:solidFill>
                <a:round/>
                <a:headEnd/>
                <a:tailEnd/>
              </a:ln>
              <a:effectLst/>
            </p:spPr>
            <p:txBody>
              <a:bodyPr/>
              <a:lstStyle/>
              <a:p>
                <a:endParaRPr lang="en-US"/>
              </a:p>
            </p:txBody>
          </p:sp>
          <p:sp>
            <p:nvSpPr>
              <p:cNvPr id="109599" name="Line 31"/>
              <p:cNvSpPr>
                <a:spLocks noChangeShapeType="1"/>
              </p:cNvSpPr>
              <p:nvPr/>
            </p:nvSpPr>
            <p:spPr bwMode="auto">
              <a:xfrm>
                <a:off x="3145" y="2872"/>
                <a:ext cx="0" cy="288"/>
              </a:xfrm>
              <a:prstGeom prst="line">
                <a:avLst/>
              </a:prstGeom>
              <a:noFill/>
              <a:ln w="9525">
                <a:solidFill>
                  <a:schemeClr val="tx1"/>
                </a:solidFill>
                <a:round/>
                <a:headEnd/>
                <a:tailEnd/>
              </a:ln>
              <a:effectLst/>
            </p:spPr>
            <p:txBody>
              <a:bodyPr/>
              <a:lstStyle/>
              <a:p>
                <a:endParaRPr lang="en-US"/>
              </a:p>
            </p:txBody>
          </p:sp>
        </p:grpSp>
        <p:grpSp>
          <p:nvGrpSpPr>
            <p:cNvPr id="109600" name="Group 32"/>
            <p:cNvGrpSpPr>
              <a:grpSpLocks/>
            </p:cNvGrpSpPr>
            <p:nvPr/>
          </p:nvGrpSpPr>
          <p:grpSpPr bwMode="auto">
            <a:xfrm>
              <a:off x="288" y="1824"/>
              <a:ext cx="3792" cy="288"/>
              <a:chOff x="288" y="2448"/>
              <a:chExt cx="3792" cy="288"/>
            </a:xfrm>
          </p:grpSpPr>
          <p:sp>
            <p:nvSpPr>
              <p:cNvPr id="109601" name="Line 33"/>
              <p:cNvSpPr>
                <a:spLocks noChangeShapeType="1"/>
              </p:cNvSpPr>
              <p:nvPr/>
            </p:nvSpPr>
            <p:spPr bwMode="auto">
              <a:xfrm>
                <a:off x="288" y="2685"/>
                <a:ext cx="3792" cy="0"/>
              </a:xfrm>
              <a:prstGeom prst="line">
                <a:avLst/>
              </a:prstGeom>
              <a:noFill/>
              <a:ln w="9525">
                <a:solidFill>
                  <a:schemeClr val="tx1"/>
                </a:solidFill>
                <a:round/>
                <a:headEnd/>
                <a:tailEnd/>
              </a:ln>
              <a:effectLst/>
            </p:spPr>
            <p:txBody>
              <a:bodyPr/>
              <a:lstStyle/>
              <a:p>
                <a:endParaRPr lang="en-US"/>
              </a:p>
            </p:txBody>
          </p:sp>
          <p:sp>
            <p:nvSpPr>
              <p:cNvPr id="109602" name="Line 34"/>
              <p:cNvSpPr>
                <a:spLocks noChangeShapeType="1"/>
              </p:cNvSpPr>
              <p:nvPr/>
            </p:nvSpPr>
            <p:spPr bwMode="auto">
              <a:xfrm>
                <a:off x="384" y="2448"/>
                <a:ext cx="0" cy="288"/>
              </a:xfrm>
              <a:prstGeom prst="line">
                <a:avLst/>
              </a:prstGeom>
              <a:noFill/>
              <a:ln w="9525">
                <a:solidFill>
                  <a:schemeClr val="tx1"/>
                </a:solidFill>
                <a:round/>
                <a:headEnd/>
                <a:tailEnd/>
              </a:ln>
              <a:effectLst/>
            </p:spPr>
            <p:txBody>
              <a:bodyPr/>
              <a:lstStyle/>
              <a:p>
                <a:endParaRPr lang="en-US"/>
              </a:p>
            </p:txBody>
          </p:sp>
          <p:sp>
            <p:nvSpPr>
              <p:cNvPr id="109603" name="Line 35"/>
              <p:cNvSpPr>
                <a:spLocks noChangeShapeType="1"/>
              </p:cNvSpPr>
              <p:nvPr/>
            </p:nvSpPr>
            <p:spPr bwMode="auto">
              <a:xfrm>
                <a:off x="801" y="2448"/>
                <a:ext cx="0" cy="288"/>
              </a:xfrm>
              <a:prstGeom prst="line">
                <a:avLst/>
              </a:prstGeom>
              <a:noFill/>
              <a:ln w="9525">
                <a:solidFill>
                  <a:schemeClr val="tx1"/>
                </a:solidFill>
                <a:round/>
                <a:headEnd/>
                <a:tailEnd/>
              </a:ln>
              <a:effectLst/>
            </p:spPr>
            <p:txBody>
              <a:bodyPr/>
              <a:lstStyle/>
              <a:p>
                <a:endParaRPr lang="en-US"/>
              </a:p>
            </p:txBody>
          </p:sp>
          <p:sp>
            <p:nvSpPr>
              <p:cNvPr id="109604" name="Line 36"/>
              <p:cNvSpPr>
                <a:spLocks noChangeShapeType="1"/>
              </p:cNvSpPr>
              <p:nvPr/>
            </p:nvSpPr>
            <p:spPr bwMode="auto">
              <a:xfrm>
                <a:off x="1260" y="2448"/>
                <a:ext cx="0" cy="288"/>
              </a:xfrm>
              <a:prstGeom prst="line">
                <a:avLst/>
              </a:prstGeom>
              <a:noFill/>
              <a:ln w="9525">
                <a:solidFill>
                  <a:schemeClr val="tx1"/>
                </a:solidFill>
                <a:round/>
                <a:headEnd/>
                <a:tailEnd/>
              </a:ln>
              <a:effectLst/>
            </p:spPr>
            <p:txBody>
              <a:bodyPr/>
              <a:lstStyle/>
              <a:p>
                <a:endParaRPr lang="en-US"/>
              </a:p>
            </p:txBody>
          </p:sp>
          <p:sp>
            <p:nvSpPr>
              <p:cNvPr id="109605" name="Line 37"/>
              <p:cNvSpPr>
                <a:spLocks noChangeShapeType="1"/>
              </p:cNvSpPr>
              <p:nvPr/>
            </p:nvSpPr>
            <p:spPr bwMode="auto">
              <a:xfrm>
                <a:off x="1697" y="2448"/>
                <a:ext cx="0" cy="288"/>
              </a:xfrm>
              <a:prstGeom prst="line">
                <a:avLst/>
              </a:prstGeom>
              <a:noFill/>
              <a:ln w="9525">
                <a:solidFill>
                  <a:schemeClr val="tx1"/>
                </a:solidFill>
                <a:round/>
                <a:headEnd/>
                <a:tailEnd/>
              </a:ln>
              <a:effectLst/>
            </p:spPr>
            <p:txBody>
              <a:bodyPr/>
              <a:lstStyle/>
              <a:p>
                <a:endParaRPr lang="en-US"/>
              </a:p>
            </p:txBody>
          </p:sp>
          <p:sp>
            <p:nvSpPr>
              <p:cNvPr id="109606" name="Line 38"/>
              <p:cNvSpPr>
                <a:spLocks noChangeShapeType="1"/>
              </p:cNvSpPr>
              <p:nvPr/>
            </p:nvSpPr>
            <p:spPr bwMode="auto">
              <a:xfrm>
                <a:off x="2143" y="2448"/>
                <a:ext cx="0" cy="288"/>
              </a:xfrm>
              <a:prstGeom prst="line">
                <a:avLst/>
              </a:prstGeom>
              <a:noFill/>
              <a:ln w="9525">
                <a:solidFill>
                  <a:schemeClr val="tx1"/>
                </a:solidFill>
                <a:round/>
                <a:headEnd/>
                <a:tailEnd/>
              </a:ln>
              <a:effectLst/>
            </p:spPr>
            <p:txBody>
              <a:bodyPr/>
              <a:lstStyle/>
              <a:p>
                <a:endParaRPr lang="en-US"/>
              </a:p>
            </p:txBody>
          </p:sp>
          <p:sp>
            <p:nvSpPr>
              <p:cNvPr id="109607" name="Line 39"/>
              <p:cNvSpPr>
                <a:spLocks noChangeShapeType="1"/>
              </p:cNvSpPr>
              <p:nvPr/>
            </p:nvSpPr>
            <p:spPr bwMode="auto">
              <a:xfrm>
                <a:off x="2609" y="2448"/>
                <a:ext cx="0" cy="288"/>
              </a:xfrm>
              <a:prstGeom prst="line">
                <a:avLst/>
              </a:prstGeom>
              <a:noFill/>
              <a:ln w="9525">
                <a:solidFill>
                  <a:schemeClr val="tx1"/>
                </a:solidFill>
                <a:round/>
                <a:headEnd/>
                <a:tailEnd/>
              </a:ln>
              <a:effectLst/>
            </p:spPr>
            <p:txBody>
              <a:bodyPr/>
              <a:lstStyle/>
              <a:p>
                <a:endParaRPr lang="en-US"/>
              </a:p>
            </p:txBody>
          </p:sp>
          <p:sp>
            <p:nvSpPr>
              <p:cNvPr id="109608" name="Line 40"/>
              <p:cNvSpPr>
                <a:spLocks noChangeShapeType="1"/>
              </p:cNvSpPr>
              <p:nvPr/>
            </p:nvSpPr>
            <p:spPr bwMode="auto">
              <a:xfrm>
                <a:off x="3024" y="2448"/>
                <a:ext cx="0" cy="288"/>
              </a:xfrm>
              <a:prstGeom prst="line">
                <a:avLst/>
              </a:prstGeom>
              <a:noFill/>
              <a:ln w="9525">
                <a:solidFill>
                  <a:schemeClr val="tx1"/>
                </a:solidFill>
                <a:round/>
                <a:headEnd/>
                <a:tailEnd/>
              </a:ln>
              <a:effectLst/>
            </p:spPr>
            <p:txBody>
              <a:bodyPr/>
              <a:lstStyle/>
              <a:p>
                <a:endParaRPr lang="en-US"/>
              </a:p>
            </p:txBody>
          </p:sp>
          <p:sp>
            <p:nvSpPr>
              <p:cNvPr id="109609" name="Line 41"/>
              <p:cNvSpPr>
                <a:spLocks noChangeShapeType="1"/>
              </p:cNvSpPr>
              <p:nvPr/>
            </p:nvSpPr>
            <p:spPr bwMode="auto">
              <a:xfrm>
                <a:off x="3966" y="2448"/>
                <a:ext cx="0" cy="288"/>
              </a:xfrm>
              <a:prstGeom prst="line">
                <a:avLst/>
              </a:prstGeom>
              <a:noFill/>
              <a:ln w="9525">
                <a:solidFill>
                  <a:schemeClr val="tx1"/>
                </a:solidFill>
                <a:round/>
                <a:headEnd/>
                <a:tailEnd/>
              </a:ln>
              <a:effectLst/>
            </p:spPr>
            <p:txBody>
              <a:bodyPr/>
              <a:lstStyle/>
              <a:p>
                <a:endParaRPr lang="en-US"/>
              </a:p>
            </p:txBody>
          </p:sp>
          <p:sp>
            <p:nvSpPr>
              <p:cNvPr id="109610" name="Line 42"/>
              <p:cNvSpPr>
                <a:spLocks noChangeShapeType="1"/>
              </p:cNvSpPr>
              <p:nvPr/>
            </p:nvSpPr>
            <p:spPr bwMode="auto">
              <a:xfrm>
                <a:off x="3531" y="2448"/>
                <a:ext cx="0" cy="288"/>
              </a:xfrm>
              <a:prstGeom prst="line">
                <a:avLst/>
              </a:prstGeom>
              <a:noFill/>
              <a:ln w="9525">
                <a:solidFill>
                  <a:schemeClr val="tx1"/>
                </a:solidFill>
                <a:round/>
                <a:headEnd/>
                <a:tailEnd/>
              </a:ln>
              <a:effectLst/>
            </p:spPr>
            <p:txBody>
              <a:bodyPr/>
              <a:lstStyle/>
              <a:p>
                <a:endParaRPr lang="en-US"/>
              </a:p>
            </p:txBody>
          </p:sp>
        </p:grpSp>
        <p:grpSp>
          <p:nvGrpSpPr>
            <p:cNvPr id="109611" name="Group 43"/>
            <p:cNvGrpSpPr>
              <a:grpSpLocks/>
            </p:cNvGrpSpPr>
            <p:nvPr/>
          </p:nvGrpSpPr>
          <p:grpSpPr bwMode="auto">
            <a:xfrm>
              <a:off x="288" y="1056"/>
              <a:ext cx="3792" cy="288"/>
              <a:chOff x="288" y="1536"/>
              <a:chExt cx="3792" cy="288"/>
            </a:xfrm>
          </p:grpSpPr>
          <p:sp>
            <p:nvSpPr>
              <p:cNvPr id="109612" name="Line 44"/>
              <p:cNvSpPr>
                <a:spLocks noChangeShapeType="1"/>
              </p:cNvSpPr>
              <p:nvPr/>
            </p:nvSpPr>
            <p:spPr bwMode="auto">
              <a:xfrm>
                <a:off x="288" y="1773"/>
                <a:ext cx="3792" cy="0"/>
              </a:xfrm>
              <a:prstGeom prst="line">
                <a:avLst/>
              </a:prstGeom>
              <a:noFill/>
              <a:ln w="9525">
                <a:solidFill>
                  <a:schemeClr val="tx1"/>
                </a:solidFill>
                <a:round/>
                <a:headEnd/>
                <a:tailEnd/>
              </a:ln>
              <a:effectLst/>
            </p:spPr>
            <p:txBody>
              <a:bodyPr/>
              <a:lstStyle/>
              <a:p>
                <a:endParaRPr lang="en-US"/>
              </a:p>
            </p:txBody>
          </p:sp>
          <p:sp>
            <p:nvSpPr>
              <p:cNvPr id="109613" name="Line 45"/>
              <p:cNvSpPr>
                <a:spLocks noChangeShapeType="1"/>
              </p:cNvSpPr>
              <p:nvPr/>
            </p:nvSpPr>
            <p:spPr bwMode="auto">
              <a:xfrm>
                <a:off x="384" y="1536"/>
                <a:ext cx="0" cy="288"/>
              </a:xfrm>
              <a:prstGeom prst="line">
                <a:avLst/>
              </a:prstGeom>
              <a:noFill/>
              <a:ln w="9525">
                <a:solidFill>
                  <a:schemeClr val="tx1"/>
                </a:solidFill>
                <a:round/>
                <a:headEnd/>
                <a:tailEnd/>
              </a:ln>
              <a:effectLst/>
            </p:spPr>
            <p:txBody>
              <a:bodyPr/>
              <a:lstStyle/>
              <a:p>
                <a:endParaRPr lang="en-US"/>
              </a:p>
            </p:txBody>
          </p:sp>
          <p:sp>
            <p:nvSpPr>
              <p:cNvPr id="109614" name="Line 46"/>
              <p:cNvSpPr>
                <a:spLocks noChangeShapeType="1"/>
              </p:cNvSpPr>
              <p:nvPr/>
            </p:nvSpPr>
            <p:spPr bwMode="auto">
              <a:xfrm>
                <a:off x="996" y="1536"/>
                <a:ext cx="0" cy="288"/>
              </a:xfrm>
              <a:prstGeom prst="line">
                <a:avLst/>
              </a:prstGeom>
              <a:noFill/>
              <a:ln w="9525">
                <a:solidFill>
                  <a:schemeClr val="tx1"/>
                </a:solidFill>
                <a:round/>
                <a:headEnd/>
                <a:tailEnd/>
              </a:ln>
              <a:effectLst/>
            </p:spPr>
            <p:txBody>
              <a:bodyPr/>
              <a:lstStyle/>
              <a:p>
                <a:endParaRPr lang="en-US"/>
              </a:p>
            </p:txBody>
          </p:sp>
          <p:sp>
            <p:nvSpPr>
              <p:cNvPr id="109615" name="Line 47"/>
              <p:cNvSpPr>
                <a:spLocks noChangeShapeType="1"/>
              </p:cNvSpPr>
              <p:nvPr/>
            </p:nvSpPr>
            <p:spPr bwMode="auto">
              <a:xfrm>
                <a:off x="1641" y="1536"/>
                <a:ext cx="0" cy="288"/>
              </a:xfrm>
              <a:prstGeom prst="line">
                <a:avLst/>
              </a:prstGeom>
              <a:noFill/>
              <a:ln w="9525">
                <a:solidFill>
                  <a:schemeClr val="tx1"/>
                </a:solidFill>
                <a:round/>
                <a:headEnd/>
                <a:tailEnd/>
              </a:ln>
              <a:effectLst/>
            </p:spPr>
            <p:txBody>
              <a:bodyPr/>
              <a:lstStyle/>
              <a:p>
                <a:endParaRPr lang="en-US"/>
              </a:p>
            </p:txBody>
          </p:sp>
          <p:sp>
            <p:nvSpPr>
              <p:cNvPr id="109616" name="Line 48"/>
              <p:cNvSpPr>
                <a:spLocks noChangeShapeType="1"/>
              </p:cNvSpPr>
              <p:nvPr/>
            </p:nvSpPr>
            <p:spPr bwMode="auto">
              <a:xfrm>
                <a:off x="2271" y="1536"/>
                <a:ext cx="0" cy="288"/>
              </a:xfrm>
              <a:prstGeom prst="line">
                <a:avLst/>
              </a:prstGeom>
              <a:noFill/>
              <a:ln w="9525">
                <a:solidFill>
                  <a:schemeClr val="tx1"/>
                </a:solidFill>
                <a:round/>
                <a:headEnd/>
                <a:tailEnd/>
              </a:ln>
              <a:effectLst/>
            </p:spPr>
            <p:txBody>
              <a:bodyPr/>
              <a:lstStyle/>
              <a:p>
                <a:endParaRPr lang="en-US"/>
              </a:p>
            </p:txBody>
          </p:sp>
          <p:sp>
            <p:nvSpPr>
              <p:cNvPr id="109617" name="Line 49"/>
              <p:cNvSpPr>
                <a:spLocks noChangeShapeType="1"/>
              </p:cNvSpPr>
              <p:nvPr/>
            </p:nvSpPr>
            <p:spPr bwMode="auto">
              <a:xfrm>
                <a:off x="2904" y="1536"/>
                <a:ext cx="0" cy="288"/>
              </a:xfrm>
              <a:prstGeom prst="line">
                <a:avLst/>
              </a:prstGeom>
              <a:noFill/>
              <a:ln w="9525">
                <a:solidFill>
                  <a:schemeClr val="tx1"/>
                </a:solidFill>
                <a:round/>
                <a:headEnd/>
                <a:tailEnd/>
              </a:ln>
              <a:effectLst/>
            </p:spPr>
            <p:txBody>
              <a:bodyPr/>
              <a:lstStyle/>
              <a:p>
                <a:endParaRPr lang="en-US"/>
              </a:p>
            </p:txBody>
          </p:sp>
          <p:sp>
            <p:nvSpPr>
              <p:cNvPr id="109618" name="Line 50"/>
              <p:cNvSpPr>
                <a:spLocks noChangeShapeType="1"/>
              </p:cNvSpPr>
              <p:nvPr/>
            </p:nvSpPr>
            <p:spPr bwMode="auto">
              <a:xfrm>
                <a:off x="3531" y="1536"/>
                <a:ext cx="0" cy="288"/>
              </a:xfrm>
              <a:prstGeom prst="line">
                <a:avLst/>
              </a:prstGeom>
              <a:noFill/>
              <a:ln w="9525">
                <a:solidFill>
                  <a:schemeClr val="tx1"/>
                </a:solidFill>
                <a:round/>
                <a:headEnd/>
                <a:tailEnd/>
              </a:ln>
              <a:effectLst/>
            </p:spPr>
            <p:txBody>
              <a:bodyPr/>
              <a:lstStyle/>
              <a:p>
                <a:endParaRPr lang="en-US"/>
              </a:p>
            </p:txBody>
          </p:sp>
        </p:grpSp>
        <p:grpSp>
          <p:nvGrpSpPr>
            <p:cNvPr id="109619" name="Group 51"/>
            <p:cNvGrpSpPr>
              <a:grpSpLocks/>
            </p:cNvGrpSpPr>
            <p:nvPr/>
          </p:nvGrpSpPr>
          <p:grpSpPr bwMode="auto">
            <a:xfrm>
              <a:off x="288" y="2632"/>
              <a:ext cx="3792" cy="288"/>
              <a:chOff x="288" y="3256"/>
              <a:chExt cx="3792" cy="288"/>
            </a:xfrm>
          </p:grpSpPr>
          <p:sp>
            <p:nvSpPr>
              <p:cNvPr id="109620" name="Line 52"/>
              <p:cNvSpPr>
                <a:spLocks noChangeShapeType="1"/>
              </p:cNvSpPr>
              <p:nvPr/>
            </p:nvSpPr>
            <p:spPr bwMode="auto">
              <a:xfrm>
                <a:off x="288" y="3501"/>
                <a:ext cx="3792" cy="0"/>
              </a:xfrm>
              <a:prstGeom prst="line">
                <a:avLst/>
              </a:prstGeom>
              <a:noFill/>
              <a:ln w="9525">
                <a:solidFill>
                  <a:schemeClr val="tx1"/>
                </a:solidFill>
                <a:round/>
                <a:headEnd/>
                <a:tailEnd/>
              </a:ln>
              <a:effectLst/>
            </p:spPr>
            <p:txBody>
              <a:bodyPr/>
              <a:lstStyle/>
              <a:p>
                <a:endParaRPr lang="en-US"/>
              </a:p>
            </p:txBody>
          </p:sp>
          <p:sp>
            <p:nvSpPr>
              <p:cNvPr id="109621" name="Line 53"/>
              <p:cNvSpPr>
                <a:spLocks noChangeShapeType="1"/>
              </p:cNvSpPr>
              <p:nvPr/>
            </p:nvSpPr>
            <p:spPr bwMode="auto">
              <a:xfrm>
                <a:off x="384" y="3256"/>
                <a:ext cx="0" cy="288"/>
              </a:xfrm>
              <a:prstGeom prst="line">
                <a:avLst/>
              </a:prstGeom>
              <a:noFill/>
              <a:ln w="9525">
                <a:solidFill>
                  <a:schemeClr val="tx1"/>
                </a:solidFill>
                <a:round/>
                <a:headEnd/>
                <a:tailEnd/>
              </a:ln>
              <a:effectLst/>
            </p:spPr>
            <p:txBody>
              <a:bodyPr/>
              <a:lstStyle/>
              <a:p>
                <a:endParaRPr lang="en-US"/>
              </a:p>
            </p:txBody>
          </p:sp>
          <p:sp>
            <p:nvSpPr>
              <p:cNvPr id="109622" name="Line 54"/>
              <p:cNvSpPr>
                <a:spLocks noChangeShapeType="1"/>
              </p:cNvSpPr>
              <p:nvPr/>
            </p:nvSpPr>
            <p:spPr bwMode="auto">
              <a:xfrm>
                <a:off x="737" y="3256"/>
                <a:ext cx="0" cy="288"/>
              </a:xfrm>
              <a:prstGeom prst="line">
                <a:avLst/>
              </a:prstGeom>
              <a:noFill/>
              <a:ln w="9525">
                <a:solidFill>
                  <a:schemeClr val="tx1"/>
                </a:solidFill>
                <a:round/>
                <a:headEnd/>
                <a:tailEnd/>
              </a:ln>
              <a:effectLst/>
            </p:spPr>
            <p:txBody>
              <a:bodyPr/>
              <a:lstStyle/>
              <a:p>
                <a:endParaRPr lang="en-US"/>
              </a:p>
            </p:txBody>
          </p:sp>
          <p:sp>
            <p:nvSpPr>
              <p:cNvPr id="109623" name="Line 55"/>
              <p:cNvSpPr>
                <a:spLocks noChangeShapeType="1"/>
              </p:cNvSpPr>
              <p:nvPr/>
            </p:nvSpPr>
            <p:spPr bwMode="auto">
              <a:xfrm>
                <a:off x="1068" y="3256"/>
                <a:ext cx="0" cy="288"/>
              </a:xfrm>
              <a:prstGeom prst="line">
                <a:avLst/>
              </a:prstGeom>
              <a:noFill/>
              <a:ln w="9525">
                <a:solidFill>
                  <a:schemeClr val="tx1"/>
                </a:solidFill>
                <a:round/>
                <a:headEnd/>
                <a:tailEnd/>
              </a:ln>
              <a:effectLst/>
            </p:spPr>
            <p:txBody>
              <a:bodyPr/>
              <a:lstStyle/>
              <a:p>
                <a:endParaRPr lang="en-US"/>
              </a:p>
            </p:txBody>
          </p:sp>
          <p:sp>
            <p:nvSpPr>
              <p:cNvPr id="109624" name="Line 56"/>
              <p:cNvSpPr>
                <a:spLocks noChangeShapeType="1"/>
              </p:cNvSpPr>
              <p:nvPr/>
            </p:nvSpPr>
            <p:spPr bwMode="auto">
              <a:xfrm>
                <a:off x="1397" y="3256"/>
                <a:ext cx="0" cy="288"/>
              </a:xfrm>
              <a:prstGeom prst="line">
                <a:avLst/>
              </a:prstGeom>
              <a:noFill/>
              <a:ln w="9525">
                <a:solidFill>
                  <a:schemeClr val="tx1"/>
                </a:solidFill>
                <a:round/>
                <a:headEnd/>
                <a:tailEnd/>
              </a:ln>
              <a:effectLst/>
            </p:spPr>
            <p:txBody>
              <a:bodyPr/>
              <a:lstStyle/>
              <a:p>
                <a:endParaRPr lang="en-US"/>
              </a:p>
            </p:txBody>
          </p:sp>
          <p:sp>
            <p:nvSpPr>
              <p:cNvPr id="109625" name="Line 57"/>
              <p:cNvSpPr>
                <a:spLocks noChangeShapeType="1"/>
              </p:cNvSpPr>
              <p:nvPr/>
            </p:nvSpPr>
            <p:spPr bwMode="auto">
              <a:xfrm>
                <a:off x="1737" y="3256"/>
                <a:ext cx="0" cy="288"/>
              </a:xfrm>
              <a:prstGeom prst="line">
                <a:avLst/>
              </a:prstGeom>
              <a:noFill/>
              <a:ln w="9525">
                <a:solidFill>
                  <a:schemeClr val="tx1"/>
                </a:solidFill>
                <a:round/>
                <a:headEnd/>
                <a:tailEnd/>
              </a:ln>
              <a:effectLst/>
            </p:spPr>
            <p:txBody>
              <a:bodyPr/>
              <a:lstStyle/>
              <a:p>
                <a:endParaRPr lang="en-US"/>
              </a:p>
            </p:txBody>
          </p:sp>
          <p:sp>
            <p:nvSpPr>
              <p:cNvPr id="109626" name="Line 58"/>
              <p:cNvSpPr>
                <a:spLocks noChangeShapeType="1"/>
              </p:cNvSpPr>
              <p:nvPr/>
            </p:nvSpPr>
            <p:spPr bwMode="auto">
              <a:xfrm>
                <a:off x="2111" y="3256"/>
                <a:ext cx="0" cy="288"/>
              </a:xfrm>
              <a:prstGeom prst="line">
                <a:avLst/>
              </a:prstGeom>
              <a:noFill/>
              <a:ln w="9525">
                <a:solidFill>
                  <a:schemeClr val="tx1"/>
                </a:solidFill>
                <a:round/>
                <a:headEnd/>
                <a:tailEnd/>
              </a:ln>
              <a:effectLst/>
            </p:spPr>
            <p:txBody>
              <a:bodyPr/>
              <a:lstStyle/>
              <a:p>
                <a:endParaRPr lang="en-US"/>
              </a:p>
            </p:txBody>
          </p:sp>
          <p:sp>
            <p:nvSpPr>
              <p:cNvPr id="109627" name="Line 59"/>
              <p:cNvSpPr>
                <a:spLocks noChangeShapeType="1"/>
              </p:cNvSpPr>
              <p:nvPr/>
            </p:nvSpPr>
            <p:spPr bwMode="auto">
              <a:xfrm>
                <a:off x="2457" y="3256"/>
                <a:ext cx="0" cy="288"/>
              </a:xfrm>
              <a:prstGeom prst="line">
                <a:avLst/>
              </a:prstGeom>
              <a:noFill/>
              <a:ln w="9525">
                <a:solidFill>
                  <a:schemeClr val="tx1"/>
                </a:solidFill>
                <a:round/>
                <a:headEnd/>
                <a:tailEnd/>
              </a:ln>
              <a:effectLst/>
            </p:spPr>
            <p:txBody>
              <a:bodyPr/>
              <a:lstStyle/>
              <a:p>
                <a:endParaRPr lang="en-US"/>
              </a:p>
            </p:txBody>
          </p:sp>
          <p:sp>
            <p:nvSpPr>
              <p:cNvPr id="109628" name="Line 60"/>
              <p:cNvSpPr>
                <a:spLocks noChangeShapeType="1"/>
              </p:cNvSpPr>
              <p:nvPr/>
            </p:nvSpPr>
            <p:spPr bwMode="auto">
              <a:xfrm>
                <a:off x="2824" y="3256"/>
                <a:ext cx="0" cy="288"/>
              </a:xfrm>
              <a:prstGeom prst="line">
                <a:avLst/>
              </a:prstGeom>
              <a:noFill/>
              <a:ln w="9525">
                <a:solidFill>
                  <a:schemeClr val="tx1"/>
                </a:solidFill>
                <a:round/>
                <a:headEnd/>
                <a:tailEnd/>
              </a:ln>
              <a:effectLst/>
            </p:spPr>
            <p:txBody>
              <a:bodyPr/>
              <a:lstStyle/>
              <a:p>
                <a:endParaRPr lang="en-US"/>
              </a:p>
            </p:txBody>
          </p:sp>
          <p:sp>
            <p:nvSpPr>
              <p:cNvPr id="109629" name="Line 61"/>
              <p:cNvSpPr>
                <a:spLocks noChangeShapeType="1"/>
              </p:cNvSpPr>
              <p:nvPr/>
            </p:nvSpPr>
            <p:spPr bwMode="auto">
              <a:xfrm>
                <a:off x="3886" y="3256"/>
                <a:ext cx="0" cy="288"/>
              </a:xfrm>
              <a:prstGeom prst="line">
                <a:avLst/>
              </a:prstGeom>
              <a:noFill/>
              <a:ln w="9525">
                <a:solidFill>
                  <a:schemeClr val="tx1"/>
                </a:solidFill>
                <a:round/>
                <a:headEnd/>
                <a:tailEnd/>
              </a:ln>
              <a:effectLst/>
            </p:spPr>
            <p:txBody>
              <a:bodyPr/>
              <a:lstStyle/>
              <a:p>
                <a:endParaRPr lang="en-US"/>
              </a:p>
            </p:txBody>
          </p:sp>
          <p:sp>
            <p:nvSpPr>
              <p:cNvPr id="109630" name="Line 62"/>
              <p:cNvSpPr>
                <a:spLocks noChangeShapeType="1"/>
              </p:cNvSpPr>
              <p:nvPr/>
            </p:nvSpPr>
            <p:spPr bwMode="auto">
              <a:xfrm>
                <a:off x="3531" y="3256"/>
                <a:ext cx="0" cy="288"/>
              </a:xfrm>
              <a:prstGeom prst="line">
                <a:avLst/>
              </a:prstGeom>
              <a:noFill/>
              <a:ln w="9525">
                <a:solidFill>
                  <a:schemeClr val="tx1"/>
                </a:solidFill>
                <a:round/>
                <a:headEnd/>
                <a:tailEnd/>
              </a:ln>
              <a:effectLst/>
            </p:spPr>
            <p:txBody>
              <a:bodyPr/>
              <a:lstStyle/>
              <a:p>
                <a:endParaRPr lang="en-US"/>
              </a:p>
            </p:txBody>
          </p:sp>
          <p:sp>
            <p:nvSpPr>
              <p:cNvPr id="109631" name="Line 63"/>
              <p:cNvSpPr>
                <a:spLocks noChangeShapeType="1"/>
              </p:cNvSpPr>
              <p:nvPr/>
            </p:nvSpPr>
            <p:spPr bwMode="auto">
              <a:xfrm>
                <a:off x="3185" y="3256"/>
                <a:ext cx="0" cy="288"/>
              </a:xfrm>
              <a:prstGeom prst="line">
                <a:avLst/>
              </a:prstGeom>
              <a:noFill/>
              <a:ln w="9525">
                <a:solidFill>
                  <a:schemeClr val="tx1"/>
                </a:solidFill>
                <a:round/>
                <a:headEnd/>
                <a:tailEnd/>
              </a:ln>
              <a:effectLst/>
            </p:spPr>
            <p:txBody>
              <a:bodyPr/>
              <a:lstStyle/>
              <a:p>
                <a:endParaRPr lang="en-US"/>
              </a:p>
            </p:txBody>
          </p:sp>
        </p:grpSp>
        <p:grpSp>
          <p:nvGrpSpPr>
            <p:cNvPr id="109632" name="Group 64"/>
            <p:cNvGrpSpPr>
              <a:grpSpLocks/>
            </p:cNvGrpSpPr>
            <p:nvPr/>
          </p:nvGrpSpPr>
          <p:grpSpPr bwMode="auto">
            <a:xfrm>
              <a:off x="296" y="1432"/>
              <a:ext cx="3792" cy="288"/>
              <a:chOff x="288" y="1968"/>
              <a:chExt cx="3792" cy="288"/>
            </a:xfrm>
          </p:grpSpPr>
          <p:sp>
            <p:nvSpPr>
              <p:cNvPr id="109633" name="Line 65"/>
              <p:cNvSpPr>
                <a:spLocks noChangeShapeType="1"/>
              </p:cNvSpPr>
              <p:nvPr/>
            </p:nvSpPr>
            <p:spPr bwMode="auto">
              <a:xfrm>
                <a:off x="288" y="2205"/>
                <a:ext cx="3792" cy="0"/>
              </a:xfrm>
              <a:prstGeom prst="line">
                <a:avLst/>
              </a:prstGeom>
              <a:noFill/>
              <a:ln w="9525">
                <a:solidFill>
                  <a:schemeClr val="tx1"/>
                </a:solidFill>
                <a:round/>
                <a:headEnd/>
                <a:tailEnd/>
              </a:ln>
              <a:effectLst/>
            </p:spPr>
            <p:txBody>
              <a:bodyPr/>
              <a:lstStyle/>
              <a:p>
                <a:endParaRPr lang="en-US"/>
              </a:p>
            </p:txBody>
          </p:sp>
          <p:sp>
            <p:nvSpPr>
              <p:cNvPr id="109634" name="Line 66"/>
              <p:cNvSpPr>
                <a:spLocks noChangeShapeType="1"/>
              </p:cNvSpPr>
              <p:nvPr/>
            </p:nvSpPr>
            <p:spPr bwMode="auto">
              <a:xfrm>
                <a:off x="384" y="1968"/>
                <a:ext cx="0" cy="288"/>
              </a:xfrm>
              <a:prstGeom prst="line">
                <a:avLst/>
              </a:prstGeom>
              <a:noFill/>
              <a:ln w="9525">
                <a:solidFill>
                  <a:schemeClr val="tx1"/>
                </a:solidFill>
                <a:round/>
                <a:headEnd/>
                <a:tailEnd/>
              </a:ln>
              <a:effectLst/>
            </p:spPr>
            <p:txBody>
              <a:bodyPr/>
              <a:lstStyle/>
              <a:p>
                <a:endParaRPr lang="en-US"/>
              </a:p>
            </p:txBody>
          </p:sp>
          <p:sp>
            <p:nvSpPr>
              <p:cNvPr id="109635" name="Line 67"/>
              <p:cNvSpPr>
                <a:spLocks noChangeShapeType="1"/>
              </p:cNvSpPr>
              <p:nvPr/>
            </p:nvSpPr>
            <p:spPr bwMode="auto">
              <a:xfrm>
                <a:off x="864" y="1968"/>
                <a:ext cx="0" cy="288"/>
              </a:xfrm>
              <a:prstGeom prst="line">
                <a:avLst/>
              </a:prstGeom>
              <a:noFill/>
              <a:ln w="9525">
                <a:solidFill>
                  <a:schemeClr val="tx1"/>
                </a:solidFill>
                <a:round/>
                <a:headEnd/>
                <a:tailEnd/>
              </a:ln>
              <a:effectLst/>
            </p:spPr>
            <p:txBody>
              <a:bodyPr/>
              <a:lstStyle/>
              <a:p>
                <a:endParaRPr lang="en-US"/>
              </a:p>
            </p:txBody>
          </p:sp>
          <p:sp>
            <p:nvSpPr>
              <p:cNvPr id="109636" name="Line 68"/>
              <p:cNvSpPr>
                <a:spLocks noChangeShapeType="1"/>
              </p:cNvSpPr>
              <p:nvPr/>
            </p:nvSpPr>
            <p:spPr bwMode="auto">
              <a:xfrm>
                <a:off x="1392" y="1968"/>
                <a:ext cx="0" cy="288"/>
              </a:xfrm>
              <a:prstGeom prst="line">
                <a:avLst/>
              </a:prstGeom>
              <a:noFill/>
              <a:ln w="9525">
                <a:solidFill>
                  <a:schemeClr val="tx1"/>
                </a:solidFill>
                <a:round/>
                <a:headEnd/>
                <a:tailEnd/>
              </a:ln>
              <a:effectLst/>
            </p:spPr>
            <p:txBody>
              <a:bodyPr/>
              <a:lstStyle/>
              <a:p>
                <a:endParaRPr lang="en-US"/>
              </a:p>
            </p:txBody>
          </p:sp>
          <p:sp>
            <p:nvSpPr>
              <p:cNvPr id="109637" name="Line 69"/>
              <p:cNvSpPr>
                <a:spLocks noChangeShapeType="1"/>
              </p:cNvSpPr>
              <p:nvPr/>
            </p:nvSpPr>
            <p:spPr bwMode="auto">
              <a:xfrm>
                <a:off x="1896" y="1968"/>
                <a:ext cx="0" cy="288"/>
              </a:xfrm>
              <a:prstGeom prst="line">
                <a:avLst/>
              </a:prstGeom>
              <a:noFill/>
              <a:ln w="9525">
                <a:solidFill>
                  <a:schemeClr val="tx1"/>
                </a:solidFill>
                <a:round/>
                <a:headEnd/>
                <a:tailEnd/>
              </a:ln>
              <a:effectLst/>
            </p:spPr>
            <p:txBody>
              <a:bodyPr/>
              <a:lstStyle/>
              <a:p>
                <a:endParaRPr lang="en-US"/>
              </a:p>
            </p:txBody>
          </p:sp>
          <p:sp>
            <p:nvSpPr>
              <p:cNvPr id="109638" name="Line 70"/>
              <p:cNvSpPr>
                <a:spLocks noChangeShapeType="1"/>
              </p:cNvSpPr>
              <p:nvPr/>
            </p:nvSpPr>
            <p:spPr bwMode="auto">
              <a:xfrm>
                <a:off x="2448" y="1968"/>
                <a:ext cx="0" cy="288"/>
              </a:xfrm>
              <a:prstGeom prst="line">
                <a:avLst/>
              </a:prstGeom>
              <a:noFill/>
              <a:ln w="9525">
                <a:solidFill>
                  <a:schemeClr val="tx1"/>
                </a:solidFill>
                <a:round/>
                <a:headEnd/>
                <a:tailEnd/>
              </a:ln>
              <a:effectLst/>
            </p:spPr>
            <p:txBody>
              <a:bodyPr/>
              <a:lstStyle/>
              <a:p>
                <a:endParaRPr lang="en-US"/>
              </a:p>
            </p:txBody>
          </p:sp>
          <p:sp>
            <p:nvSpPr>
              <p:cNvPr id="109639" name="Line 71"/>
              <p:cNvSpPr>
                <a:spLocks noChangeShapeType="1"/>
              </p:cNvSpPr>
              <p:nvPr/>
            </p:nvSpPr>
            <p:spPr bwMode="auto">
              <a:xfrm>
                <a:off x="2976" y="1968"/>
                <a:ext cx="0" cy="288"/>
              </a:xfrm>
              <a:prstGeom prst="line">
                <a:avLst/>
              </a:prstGeom>
              <a:noFill/>
              <a:ln w="9525">
                <a:solidFill>
                  <a:schemeClr val="tx1"/>
                </a:solidFill>
                <a:round/>
                <a:headEnd/>
                <a:tailEnd/>
              </a:ln>
              <a:effectLst/>
            </p:spPr>
            <p:txBody>
              <a:bodyPr/>
              <a:lstStyle/>
              <a:p>
                <a:endParaRPr lang="en-US"/>
              </a:p>
            </p:txBody>
          </p:sp>
          <p:sp>
            <p:nvSpPr>
              <p:cNvPr id="109640" name="Line 72"/>
              <p:cNvSpPr>
                <a:spLocks noChangeShapeType="1"/>
              </p:cNvSpPr>
              <p:nvPr/>
            </p:nvSpPr>
            <p:spPr bwMode="auto">
              <a:xfrm>
                <a:off x="3531" y="1968"/>
                <a:ext cx="0" cy="288"/>
              </a:xfrm>
              <a:prstGeom prst="line">
                <a:avLst/>
              </a:prstGeom>
              <a:noFill/>
              <a:ln w="9525">
                <a:solidFill>
                  <a:schemeClr val="tx1"/>
                </a:solidFill>
                <a:round/>
                <a:headEnd/>
                <a:tailEnd/>
              </a:ln>
              <a:effectLst/>
            </p:spPr>
            <p:txBody>
              <a:bodyPr/>
              <a:lstStyle/>
              <a:p>
                <a:endParaRPr lang="en-US"/>
              </a:p>
            </p:txBody>
          </p:sp>
          <p:sp>
            <p:nvSpPr>
              <p:cNvPr id="109641" name="Line 73"/>
              <p:cNvSpPr>
                <a:spLocks noChangeShapeType="1"/>
              </p:cNvSpPr>
              <p:nvPr/>
            </p:nvSpPr>
            <p:spPr bwMode="auto">
              <a:xfrm>
                <a:off x="4032" y="1968"/>
                <a:ext cx="0" cy="288"/>
              </a:xfrm>
              <a:prstGeom prst="line">
                <a:avLst/>
              </a:prstGeom>
              <a:noFill/>
              <a:ln w="9525">
                <a:solidFill>
                  <a:schemeClr val="tx1"/>
                </a:solidFill>
                <a:round/>
                <a:headEnd/>
                <a:tailEnd/>
              </a:ln>
              <a:effectLst/>
            </p:spPr>
            <p:txBody>
              <a:bodyPr/>
              <a:lstStyle/>
              <a:p>
                <a:endParaRPr lang="en-US"/>
              </a:p>
            </p:txBody>
          </p:sp>
        </p:grpSp>
        <p:sp>
          <p:nvSpPr>
            <p:cNvPr id="109642" name="Text Box 74"/>
            <p:cNvSpPr txBox="1">
              <a:spLocks noChangeArrowheads="1"/>
            </p:cNvSpPr>
            <p:nvPr/>
          </p:nvSpPr>
          <p:spPr bwMode="auto">
            <a:xfrm>
              <a:off x="480" y="960"/>
              <a:ext cx="432" cy="192"/>
            </a:xfrm>
            <a:prstGeom prst="rect">
              <a:avLst/>
            </a:prstGeom>
            <a:noFill/>
            <a:ln w="9525">
              <a:noFill/>
              <a:miter lim="800000"/>
              <a:headEnd/>
              <a:tailEnd/>
            </a:ln>
            <a:effectLst/>
          </p:spPr>
          <p:txBody>
            <a:bodyPr>
              <a:spAutoFit/>
            </a:bodyPr>
            <a:lstStyle/>
            <a:p>
              <a:pPr>
                <a:spcBef>
                  <a:spcPct val="50000"/>
                </a:spcBef>
              </a:pPr>
              <a:r>
                <a:rPr lang="en-US" sz="1400">
                  <a:solidFill>
                    <a:srgbClr val="FF0000"/>
                  </a:solidFill>
                  <a:latin typeface="Times New Roman" charset="0"/>
                </a:rPr>
                <a:t>1 msec</a:t>
              </a:r>
            </a:p>
          </p:txBody>
        </p:sp>
        <p:sp>
          <p:nvSpPr>
            <p:cNvPr id="109643" name="Text Box 75"/>
            <p:cNvSpPr txBox="1">
              <a:spLocks noChangeArrowheads="1"/>
            </p:cNvSpPr>
            <p:nvPr/>
          </p:nvSpPr>
          <p:spPr bwMode="auto">
            <a:xfrm>
              <a:off x="2976" y="960"/>
              <a:ext cx="432" cy="192"/>
            </a:xfrm>
            <a:prstGeom prst="rect">
              <a:avLst/>
            </a:prstGeom>
            <a:noFill/>
            <a:ln w="9525">
              <a:noFill/>
              <a:miter lim="800000"/>
              <a:headEnd/>
              <a:tailEnd/>
            </a:ln>
            <a:effectLst/>
          </p:spPr>
          <p:txBody>
            <a:bodyPr>
              <a:spAutoFit/>
            </a:bodyPr>
            <a:lstStyle/>
            <a:p>
              <a:pPr>
                <a:spcBef>
                  <a:spcPct val="50000"/>
                </a:spcBef>
              </a:pPr>
              <a:r>
                <a:rPr lang="en-US" sz="1400">
                  <a:solidFill>
                    <a:srgbClr val="FF0000"/>
                  </a:solidFill>
                  <a:latin typeface="Times New Roman" charset="0"/>
                </a:rPr>
                <a:t>1 msec</a:t>
              </a:r>
            </a:p>
          </p:txBody>
        </p:sp>
        <p:sp>
          <p:nvSpPr>
            <p:cNvPr id="109644" name="Text Box 76"/>
            <p:cNvSpPr txBox="1">
              <a:spLocks noChangeArrowheads="1"/>
            </p:cNvSpPr>
            <p:nvPr/>
          </p:nvSpPr>
          <p:spPr bwMode="auto">
            <a:xfrm>
              <a:off x="2352" y="960"/>
              <a:ext cx="432" cy="192"/>
            </a:xfrm>
            <a:prstGeom prst="rect">
              <a:avLst/>
            </a:prstGeom>
            <a:noFill/>
            <a:ln w="9525">
              <a:noFill/>
              <a:miter lim="800000"/>
              <a:headEnd/>
              <a:tailEnd/>
            </a:ln>
            <a:effectLst/>
          </p:spPr>
          <p:txBody>
            <a:bodyPr>
              <a:spAutoFit/>
            </a:bodyPr>
            <a:lstStyle/>
            <a:p>
              <a:pPr>
                <a:spcBef>
                  <a:spcPct val="50000"/>
                </a:spcBef>
              </a:pPr>
              <a:r>
                <a:rPr lang="en-US" sz="1400">
                  <a:solidFill>
                    <a:srgbClr val="FF0000"/>
                  </a:solidFill>
                  <a:latin typeface="Times New Roman" charset="0"/>
                </a:rPr>
                <a:t>1 msec</a:t>
              </a:r>
            </a:p>
          </p:txBody>
        </p:sp>
        <p:sp>
          <p:nvSpPr>
            <p:cNvPr id="109645" name="Text Box 77"/>
            <p:cNvSpPr txBox="1">
              <a:spLocks noChangeArrowheads="1"/>
            </p:cNvSpPr>
            <p:nvPr/>
          </p:nvSpPr>
          <p:spPr bwMode="auto">
            <a:xfrm>
              <a:off x="1728" y="960"/>
              <a:ext cx="432" cy="192"/>
            </a:xfrm>
            <a:prstGeom prst="rect">
              <a:avLst/>
            </a:prstGeom>
            <a:noFill/>
            <a:ln w="9525">
              <a:noFill/>
              <a:miter lim="800000"/>
              <a:headEnd/>
              <a:tailEnd/>
            </a:ln>
            <a:effectLst/>
          </p:spPr>
          <p:txBody>
            <a:bodyPr>
              <a:spAutoFit/>
            </a:bodyPr>
            <a:lstStyle/>
            <a:p>
              <a:pPr>
                <a:spcBef>
                  <a:spcPct val="50000"/>
                </a:spcBef>
              </a:pPr>
              <a:r>
                <a:rPr lang="en-US" sz="1400">
                  <a:solidFill>
                    <a:srgbClr val="FF0000"/>
                  </a:solidFill>
                  <a:latin typeface="Times New Roman" charset="0"/>
                </a:rPr>
                <a:t>1 msec</a:t>
              </a:r>
            </a:p>
          </p:txBody>
        </p:sp>
        <p:sp>
          <p:nvSpPr>
            <p:cNvPr id="109646" name="Text Box 78"/>
            <p:cNvSpPr txBox="1">
              <a:spLocks noChangeArrowheads="1"/>
            </p:cNvSpPr>
            <p:nvPr/>
          </p:nvSpPr>
          <p:spPr bwMode="auto">
            <a:xfrm>
              <a:off x="1104" y="960"/>
              <a:ext cx="432" cy="192"/>
            </a:xfrm>
            <a:prstGeom prst="rect">
              <a:avLst/>
            </a:prstGeom>
            <a:noFill/>
            <a:ln w="9525">
              <a:noFill/>
              <a:miter lim="800000"/>
              <a:headEnd/>
              <a:tailEnd/>
            </a:ln>
            <a:effectLst/>
          </p:spPr>
          <p:txBody>
            <a:bodyPr>
              <a:spAutoFit/>
            </a:bodyPr>
            <a:lstStyle/>
            <a:p>
              <a:pPr>
                <a:spcBef>
                  <a:spcPct val="50000"/>
                </a:spcBef>
              </a:pPr>
              <a:r>
                <a:rPr lang="en-US" sz="1400">
                  <a:solidFill>
                    <a:srgbClr val="FF0000"/>
                  </a:solidFill>
                  <a:latin typeface="Times New Roman" charset="0"/>
                </a:rPr>
                <a:t>1 msec</a:t>
              </a:r>
            </a:p>
          </p:txBody>
        </p:sp>
        <p:sp>
          <p:nvSpPr>
            <p:cNvPr id="109647" name="Rectangle 79"/>
            <p:cNvSpPr>
              <a:spLocks noChangeArrowheads="1"/>
            </p:cNvSpPr>
            <p:nvPr/>
          </p:nvSpPr>
          <p:spPr bwMode="auto">
            <a:xfrm>
              <a:off x="336" y="960"/>
              <a:ext cx="96" cy="2448"/>
            </a:xfrm>
            <a:prstGeom prst="rect">
              <a:avLst/>
            </a:prstGeom>
            <a:noFill/>
            <a:ln w="25400">
              <a:solidFill>
                <a:schemeClr val="accent1"/>
              </a:solidFill>
              <a:miter lim="800000"/>
              <a:headEnd/>
              <a:tailEnd/>
            </a:ln>
            <a:effectLst/>
          </p:spPr>
          <p:txBody>
            <a:bodyPr wrap="none" anchor="ctr"/>
            <a:lstStyle/>
            <a:p>
              <a:endParaRPr lang="en-US"/>
            </a:p>
          </p:txBody>
        </p:sp>
        <p:sp>
          <p:nvSpPr>
            <p:cNvPr id="109648" name="Rectangle 80"/>
            <p:cNvSpPr>
              <a:spLocks noChangeArrowheads="1"/>
            </p:cNvSpPr>
            <p:nvPr/>
          </p:nvSpPr>
          <p:spPr bwMode="auto">
            <a:xfrm>
              <a:off x="3480" y="968"/>
              <a:ext cx="96" cy="2448"/>
            </a:xfrm>
            <a:prstGeom prst="rect">
              <a:avLst/>
            </a:prstGeom>
            <a:noFill/>
            <a:ln w="25400">
              <a:solidFill>
                <a:schemeClr val="accent1"/>
              </a:solidFill>
              <a:miter lim="800000"/>
              <a:headEnd/>
              <a:tailEnd/>
            </a:ln>
            <a:effectLst/>
          </p:spPr>
          <p:txBody>
            <a:bodyPr wrap="none" anchor="ctr"/>
            <a:lstStyle/>
            <a:p>
              <a:endParaRPr lang="en-US"/>
            </a:p>
          </p:txBody>
        </p:sp>
        <p:sp>
          <p:nvSpPr>
            <p:cNvPr id="109649" name="Line 81"/>
            <p:cNvSpPr>
              <a:spLocks noChangeShapeType="1"/>
            </p:cNvSpPr>
            <p:nvPr/>
          </p:nvSpPr>
          <p:spPr bwMode="auto">
            <a:xfrm>
              <a:off x="288" y="3741"/>
              <a:ext cx="3792" cy="0"/>
            </a:xfrm>
            <a:prstGeom prst="line">
              <a:avLst/>
            </a:prstGeom>
            <a:noFill/>
            <a:ln w="25400">
              <a:solidFill>
                <a:schemeClr val="accent1"/>
              </a:solidFill>
              <a:round/>
              <a:headEnd/>
              <a:tailEnd/>
            </a:ln>
            <a:effectLst/>
          </p:spPr>
          <p:txBody>
            <a:bodyPr/>
            <a:lstStyle/>
            <a:p>
              <a:endParaRPr lang="en-US"/>
            </a:p>
          </p:txBody>
        </p:sp>
        <p:sp>
          <p:nvSpPr>
            <p:cNvPr id="109650" name="Line 82"/>
            <p:cNvSpPr>
              <a:spLocks noChangeShapeType="1"/>
            </p:cNvSpPr>
            <p:nvPr/>
          </p:nvSpPr>
          <p:spPr bwMode="auto">
            <a:xfrm>
              <a:off x="384" y="3504"/>
              <a:ext cx="0" cy="288"/>
            </a:xfrm>
            <a:prstGeom prst="line">
              <a:avLst/>
            </a:prstGeom>
            <a:noFill/>
            <a:ln w="25400">
              <a:solidFill>
                <a:schemeClr val="accent1"/>
              </a:solidFill>
              <a:round/>
              <a:headEnd/>
              <a:tailEnd/>
            </a:ln>
            <a:effectLst/>
          </p:spPr>
          <p:txBody>
            <a:bodyPr/>
            <a:lstStyle/>
            <a:p>
              <a:endParaRPr lang="en-US"/>
            </a:p>
          </p:txBody>
        </p:sp>
        <p:sp>
          <p:nvSpPr>
            <p:cNvPr id="109651" name="Line 83"/>
            <p:cNvSpPr>
              <a:spLocks noChangeShapeType="1"/>
            </p:cNvSpPr>
            <p:nvPr/>
          </p:nvSpPr>
          <p:spPr bwMode="auto">
            <a:xfrm>
              <a:off x="3531" y="3504"/>
              <a:ext cx="0" cy="288"/>
            </a:xfrm>
            <a:prstGeom prst="line">
              <a:avLst/>
            </a:prstGeom>
            <a:noFill/>
            <a:ln w="25400">
              <a:solidFill>
                <a:schemeClr val="accent1"/>
              </a:solidFill>
              <a:round/>
              <a:headEnd/>
              <a:tailEnd/>
            </a:ln>
            <a:effectLst/>
          </p:spPr>
          <p:txBody>
            <a:bodyPr/>
            <a:lstStyle/>
            <a:p>
              <a:endParaRPr lang="en-US"/>
            </a:p>
          </p:txBody>
        </p:sp>
        <p:sp>
          <p:nvSpPr>
            <p:cNvPr id="109652" name="Text Box 84"/>
            <p:cNvSpPr txBox="1">
              <a:spLocks noChangeArrowheads="1"/>
            </p:cNvSpPr>
            <p:nvPr/>
          </p:nvSpPr>
          <p:spPr bwMode="auto">
            <a:xfrm>
              <a:off x="1872" y="3456"/>
              <a:ext cx="432" cy="192"/>
            </a:xfrm>
            <a:prstGeom prst="rect">
              <a:avLst/>
            </a:prstGeom>
            <a:noFill/>
            <a:ln w="9525">
              <a:noFill/>
              <a:miter lim="800000"/>
              <a:headEnd/>
              <a:tailEnd/>
            </a:ln>
            <a:effectLst/>
          </p:spPr>
          <p:txBody>
            <a:bodyPr>
              <a:spAutoFit/>
            </a:bodyPr>
            <a:lstStyle/>
            <a:p>
              <a:pPr>
                <a:spcBef>
                  <a:spcPct val="50000"/>
                </a:spcBef>
              </a:pPr>
              <a:r>
                <a:rPr lang="en-US" sz="1400">
                  <a:solidFill>
                    <a:srgbClr val="FF0000"/>
                  </a:solidFill>
                  <a:latin typeface="Times New Roman" charset="0"/>
                </a:rPr>
                <a:t>5 msec</a:t>
              </a:r>
            </a:p>
          </p:txBody>
        </p:sp>
        <p:sp>
          <p:nvSpPr>
            <p:cNvPr id="109653" name="Text Box 85"/>
            <p:cNvSpPr txBox="1">
              <a:spLocks noChangeArrowheads="1"/>
            </p:cNvSpPr>
            <p:nvPr/>
          </p:nvSpPr>
          <p:spPr bwMode="auto">
            <a:xfrm>
              <a:off x="936" y="1336"/>
              <a:ext cx="432" cy="326"/>
            </a:xfrm>
            <a:prstGeom prst="rect">
              <a:avLst/>
            </a:prstGeom>
            <a:noFill/>
            <a:ln w="9525">
              <a:noFill/>
              <a:miter lim="800000"/>
              <a:headEnd/>
              <a:tailEnd/>
            </a:ln>
            <a:effectLst/>
          </p:spPr>
          <p:txBody>
            <a:bodyPr>
              <a:spAutoFit/>
            </a:bodyPr>
            <a:lstStyle/>
            <a:p>
              <a:pPr>
                <a:spcBef>
                  <a:spcPct val="50000"/>
                </a:spcBef>
              </a:pPr>
              <a:r>
                <a:rPr lang="en-US" sz="1400">
                  <a:solidFill>
                    <a:srgbClr val="FF0000"/>
                  </a:solidFill>
                  <a:latin typeface="Times New Roman" charset="0"/>
                </a:rPr>
                <a:t>0.83 msec</a:t>
              </a:r>
            </a:p>
          </p:txBody>
        </p:sp>
        <p:sp>
          <p:nvSpPr>
            <p:cNvPr id="109654" name="Text Box 86"/>
            <p:cNvSpPr txBox="1">
              <a:spLocks noChangeArrowheads="1"/>
            </p:cNvSpPr>
            <p:nvPr/>
          </p:nvSpPr>
          <p:spPr bwMode="auto">
            <a:xfrm>
              <a:off x="1896" y="2944"/>
              <a:ext cx="432" cy="326"/>
            </a:xfrm>
            <a:prstGeom prst="rect">
              <a:avLst/>
            </a:prstGeom>
            <a:noFill/>
            <a:ln w="9525">
              <a:noFill/>
              <a:miter lim="800000"/>
              <a:headEnd/>
              <a:tailEnd/>
            </a:ln>
            <a:effectLst/>
          </p:spPr>
          <p:txBody>
            <a:bodyPr>
              <a:spAutoFit/>
            </a:bodyPr>
            <a:lstStyle/>
            <a:p>
              <a:pPr algn="ctr"/>
              <a:r>
                <a:rPr lang="en-US" sz="1400">
                  <a:solidFill>
                    <a:srgbClr val="FF0000"/>
                  </a:solidFill>
                  <a:latin typeface="Times New Roman" charset="0"/>
                </a:rPr>
                <a:t>0.5 msec</a:t>
              </a:r>
            </a:p>
          </p:txBody>
        </p:sp>
        <p:sp>
          <p:nvSpPr>
            <p:cNvPr id="109655" name="Text Box 87"/>
            <p:cNvSpPr txBox="1">
              <a:spLocks noChangeArrowheads="1"/>
            </p:cNvSpPr>
            <p:nvPr/>
          </p:nvSpPr>
          <p:spPr bwMode="auto">
            <a:xfrm>
              <a:off x="1560" y="2176"/>
              <a:ext cx="432" cy="326"/>
            </a:xfrm>
            <a:prstGeom prst="rect">
              <a:avLst/>
            </a:prstGeom>
            <a:noFill/>
            <a:ln w="9525">
              <a:noFill/>
              <a:miter lim="800000"/>
              <a:headEnd/>
              <a:tailEnd/>
            </a:ln>
            <a:effectLst/>
          </p:spPr>
          <p:txBody>
            <a:bodyPr>
              <a:spAutoFit/>
            </a:bodyPr>
            <a:lstStyle/>
            <a:p>
              <a:pPr>
                <a:spcBef>
                  <a:spcPct val="50000"/>
                </a:spcBef>
              </a:pPr>
              <a:r>
                <a:rPr lang="en-US" sz="1400">
                  <a:solidFill>
                    <a:srgbClr val="FF0000"/>
                  </a:solidFill>
                  <a:latin typeface="Times New Roman" charset="0"/>
                </a:rPr>
                <a:t>0.625msec</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9570"/>
                                        </p:tgtEl>
                                        <p:attrNameLst>
                                          <p:attrName>style.visibility</p:attrName>
                                        </p:attrNameLst>
                                      </p:cBhvr>
                                      <p:to>
                                        <p:strVal val="visible"/>
                                      </p:to>
                                    </p:set>
                                    <p:anim calcmode="lin" valueType="num">
                                      <p:cBhvr additive="base">
                                        <p:cTn id="7" dur="500" fill="hold"/>
                                        <p:tgtEl>
                                          <p:spTgt spid="109570"/>
                                        </p:tgtEl>
                                        <p:attrNameLst>
                                          <p:attrName>ppt_x</p:attrName>
                                        </p:attrNameLst>
                                      </p:cBhvr>
                                      <p:tavLst>
                                        <p:tav tm="0">
                                          <p:val>
                                            <p:strVal val="#ppt_x"/>
                                          </p:val>
                                        </p:tav>
                                        <p:tav tm="100000">
                                          <p:val>
                                            <p:strVal val="#ppt_x"/>
                                          </p:val>
                                        </p:tav>
                                      </p:tavLst>
                                    </p:anim>
                                    <p:anim calcmode="lin" valueType="num">
                                      <p:cBhvr additive="base">
                                        <p:cTn id="8" dur="500" fill="hold"/>
                                        <p:tgtEl>
                                          <p:spTgt spid="10957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0" grpId="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533400" y="304800"/>
            <a:ext cx="7772400" cy="914400"/>
          </a:xfrm>
        </p:spPr>
        <p:txBody>
          <a:bodyPr/>
          <a:lstStyle/>
          <a:p>
            <a:r>
              <a:rPr lang="en-US" sz="3200">
                <a:solidFill>
                  <a:schemeClr val="accent2"/>
                </a:solidFill>
              </a:rPr>
              <a:t>Multipolar Cells</a:t>
            </a:r>
          </a:p>
        </p:txBody>
      </p:sp>
      <p:sp>
        <p:nvSpPr>
          <p:cNvPr id="79875" name="Rectangle 3"/>
          <p:cNvSpPr>
            <a:spLocks noGrp="1" noChangeArrowheads="1"/>
          </p:cNvSpPr>
          <p:nvPr>
            <p:ph type="body" idx="1"/>
          </p:nvPr>
        </p:nvSpPr>
        <p:spPr>
          <a:xfrm>
            <a:off x="4724400" y="1371600"/>
            <a:ext cx="4038600" cy="5029200"/>
          </a:xfrm>
        </p:spPr>
        <p:txBody>
          <a:bodyPr/>
          <a:lstStyle/>
          <a:p>
            <a:r>
              <a:rPr lang="en-US" sz="2800"/>
              <a:t>Multipolar cells have dendrites that extend across a large number of auditory nerve fibers.</a:t>
            </a:r>
          </a:p>
          <a:p>
            <a:r>
              <a:rPr lang="en-US" sz="2800"/>
              <a:t>Multipolar cells project to the DCN, the AVCN and to the cochlear nucleus on the other side of the brainstem.</a:t>
            </a:r>
          </a:p>
        </p:txBody>
      </p:sp>
      <p:pic>
        <p:nvPicPr>
          <p:cNvPr id="79876" name="Picture 4" descr="multipolar cells"/>
          <p:cNvPicPr>
            <a:picLocks noChangeAspect="1" noChangeArrowheads="1"/>
          </p:cNvPicPr>
          <p:nvPr/>
        </p:nvPicPr>
        <p:blipFill>
          <a:blip r:embed="rId2" cstate="print"/>
          <a:srcRect/>
          <a:stretch>
            <a:fillRect/>
          </a:stretch>
        </p:blipFill>
        <p:spPr bwMode="auto">
          <a:xfrm>
            <a:off x="228600" y="1295400"/>
            <a:ext cx="4221163" cy="4876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79874"/>
                                        </p:tgtEl>
                                        <p:attrNameLst>
                                          <p:attrName>style.visibility</p:attrName>
                                        </p:attrNameLst>
                                      </p:cBhvr>
                                      <p:to>
                                        <p:strVal val="visible"/>
                                      </p:to>
                                    </p:set>
                                    <p:anim calcmode="lin" valueType="num">
                                      <p:cBhvr additive="base">
                                        <p:cTn id="7" dur="500" fill="hold"/>
                                        <p:tgtEl>
                                          <p:spTgt spid="79874"/>
                                        </p:tgtEl>
                                        <p:attrNameLst>
                                          <p:attrName>ppt_x</p:attrName>
                                        </p:attrNameLst>
                                      </p:cBhvr>
                                      <p:tavLst>
                                        <p:tav tm="0">
                                          <p:val>
                                            <p:strVal val="#ppt_x"/>
                                          </p:val>
                                        </p:tav>
                                        <p:tav tm="100000">
                                          <p:val>
                                            <p:strVal val="#ppt_x"/>
                                          </p:val>
                                        </p:tav>
                                      </p:tavLst>
                                    </p:anim>
                                    <p:anim calcmode="lin" valueType="num">
                                      <p:cBhvr additive="base">
                                        <p:cTn id="8" dur="500" fill="hold"/>
                                        <p:tgtEl>
                                          <p:spTgt spid="7987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79876"/>
                                        </p:tgtEl>
                                        <p:attrNameLst>
                                          <p:attrName>style.visibility</p:attrName>
                                        </p:attrNameLst>
                                      </p:cBhvr>
                                      <p:to>
                                        <p:strVal val="visible"/>
                                      </p:to>
                                    </p:set>
                                    <p:anim calcmode="lin" valueType="num">
                                      <p:cBhvr additive="base">
                                        <p:cTn id="12" dur="500" fill="hold"/>
                                        <p:tgtEl>
                                          <p:spTgt spid="79876"/>
                                        </p:tgtEl>
                                        <p:attrNameLst>
                                          <p:attrName>ppt_x</p:attrName>
                                        </p:attrNameLst>
                                      </p:cBhvr>
                                      <p:tavLst>
                                        <p:tav tm="0">
                                          <p:val>
                                            <p:strVal val="0-#ppt_w/2"/>
                                          </p:val>
                                        </p:tav>
                                        <p:tav tm="100000">
                                          <p:val>
                                            <p:strVal val="#ppt_x"/>
                                          </p:val>
                                        </p:tav>
                                      </p:tavLst>
                                    </p:anim>
                                    <p:anim calcmode="lin" valueType="num">
                                      <p:cBhvr additive="base">
                                        <p:cTn id="13" dur="500" fill="hold"/>
                                        <p:tgtEl>
                                          <p:spTgt spid="7987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79875">
                                            <p:txEl>
                                              <p:pRg st="0" end="0"/>
                                            </p:txEl>
                                          </p:spTgt>
                                        </p:tgtEl>
                                        <p:attrNameLst>
                                          <p:attrName>style.visibility</p:attrName>
                                        </p:attrNameLst>
                                      </p:cBhvr>
                                      <p:to>
                                        <p:strVal val="visible"/>
                                      </p:to>
                                    </p:set>
                                    <p:anim calcmode="lin" valueType="num">
                                      <p:cBhvr additive="base">
                                        <p:cTn id="17" dur="500" fill="hold"/>
                                        <p:tgtEl>
                                          <p:spTgt spid="79875">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79875">
                                            <p:txEl>
                                              <p:pRg st="0" end="0"/>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79875">
                                            <p:txEl>
                                              <p:pRg st="1" end="1"/>
                                            </p:txEl>
                                          </p:spTgt>
                                        </p:tgtEl>
                                        <p:attrNameLst>
                                          <p:attrName>style.visibility</p:attrName>
                                        </p:attrNameLst>
                                      </p:cBhvr>
                                      <p:to>
                                        <p:strVal val="visible"/>
                                      </p:to>
                                    </p:set>
                                    <p:anim calcmode="lin" valueType="num">
                                      <p:cBhvr additive="base">
                                        <p:cTn id="22" dur="500" fill="hold"/>
                                        <p:tgtEl>
                                          <p:spTgt spid="79875">
                                            <p:txEl>
                                              <p:pRg st="1" end="1"/>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7987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autoUpdateAnimBg="0"/>
      <p:bldP spid="79875" grpId="0" build="p" autoUpdateAnimBg="0" advAuto="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381000" y="304800"/>
            <a:ext cx="8458200" cy="838200"/>
          </a:xfrm>
        </p:spPr>
        <p:txBody>
          <a:bodyPr/>
          <a:lstStyle/>
          <a:p>
            <a:r>
              <a:rPr lang="en-US" sz="3000">
                <a:solidFill>
                  <a:schemeClr val="accent2"/>
                </a:solidFill>
              </a:rPr>
              <a:t>Characteristics of Ventral Cochlear Nucleus Neurons</a:t>
            </a:r>
          </a:p>
        </p:txBody>
      </p:sp>
      <p:graphicFrame>
        <p:nvGraphicFramePr>
          <p:cNvPr id="88067" name="Group 3"/>
          <p:cNvGraphicFramePr>
            <a:graphicFrameLocks noGrp="1"/>
          </p:cNvGraphicFramePr>
          <p:nvPr>
            <p:ph type="tbl" idx="1"/>
          </p:nvPr>
        </p:nvGraphicFramePr>
        <p:xfrm>
          <a:off x="457200" y="1219200"/>
          <a:ext cx="8305800" cy="5237798"/>
        </p:xfrm>
        <a:graphic>
          <a:graphicData uri="http://schemas.openxmlformats.org/drawingml/2006/table">
            <a:tbl>
              <a:tblPr/>
              <a:tblGrid>
                <a:gridCol w="1295400"/>
                <a:gridCol w="1447800"/>
                <a:gridCol w="1447800"/>
                <a:gridCol w="1447800"/>
                <a:gridCol w="1295400"/>
                <a:gridCol w="1371600"/>
              </a:tblGrid>
              <a:tr h="715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Spherical Bushy cells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Globular Bushy cells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Stellate cells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Multipolar cells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Octopus cells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alpha val="50000"/>
                      </a:schemeClr>
                    </a:solidFill>
                  </a:tcPr>
                </a:tc>
              </a:tr>
              <a:tr h="498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Tuning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Narrow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Narrow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Narrow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Broad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Broad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67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Intrinsic Membrane Properties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Nonlinear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Nonlinear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Linear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Linear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Nonlinear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67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PST Histogram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Primary-like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Primary-like with notch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Chopper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Onset - Chopper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Onset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67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Function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Preserve timing information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Preserve timing information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Loudness -integrate in critical band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Loudness – overall (AGC?)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Synchrony – integrate across freq.</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67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Project to - send info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00">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Superior Olivary Complex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Superior Olivary Complex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Inferior Colliculus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Cochlear nucleus on other side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Lateral Lemniscus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8066"/>
                                        </p:tgtEl>
                                        <p:attrNameLst>
                                          <p:attrName>style.visibility</p:attrName>
                                        </p:attrNameLst>
                                      </p:cBhvr>
                                      <p:to>
                                        <p:strVal val="visible"/>
                                      </p:to>
                                    </p:set>
                                    <p:anim calcmode="lin" valueType="num">
                                      <p:cBhvr additive="base">
                                        <p:cTn id="7" dur="500" fill="hold"/>
                                        <p:tgtEl>
                                          <p:spTgt spid="88066"/>
                                        </p:tgtEl>
                                        <p:attrNameLst>
                                          <p:attrName>ppt_x</p:attrName>
                                        </p:attrNameLst>
                                      </p:cBhvr>
                                      <p:tavLst>
                                        <p:tav tm="0">
                                          <p:val>
                                            <p:strVal val="#ppt_x"/>
                                          </p:val>
                                        </p:tav>
                                        <p:tav tm="100000">
                                          <p:val>
                                            <p:strVal val="#ppt_x"/>
                                          </p:val>
                                        </p:tav>
                                      </p:tavLst>
                                    </p:anim>
                                    <p:anim calcmode="lin" valueType="num">
                                      <p:cBhvr additive="base">
                                        <p:cTn id="8" dur="500" fill="hold"/>
                                        <p:tgtEl>
                                          <p:spTgt spid="8806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88067"/>
                                        </p:tgtEl>
                                        <p:attrNameLst>
                                          <p:attrName>style.visibility</p:attrName>
                                        </p:attrNameLst>
                                      </p:cBhvr>
                                      <p:to>
                                        <p:strVal val="visible"/>
                                      </p:to>
                                    </p:set>
                                    <p:animEffect transition="in" filter="checkerboard(across)">
                                      <p:cBhvr>
                                        <p:cTn id="12" dur="500"/>
                                        <p:tgtEl>
                                          <p:spTgt spid="88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p:cNvSpPr>
            <a:spLocks noGrp="1" noChangeArrowheads="1"/>
          </p:cNvSpPr>
          <p:nvPr>
            <p:ph type="body" idx="1"/>
          </p:nvPr>
        </p:nvSpPr>
        <p:spPr>
          <a:xfrm>
            <a:off x="4953000" y="1600200"/>
            <a:ext cx="3886200" cy="4191000"/>
          </a:xfrm>
        </p:spPr>
        <p:txBody>
          <a:bodyPr/>
          <a:lstStyle/>
          <a:p>
            <a:r>
              <a:rPr lang="en-US" sz="2400"/>
              <a:t>The cochlear nucleus is divided into dorsal (DCN) and ventral (VCN) parts</a:t>
            </a:r>
          </a:p>
          <a:p>
            <a:r>
              <a:rPr lang="en-US" sz="2400"/>
              <a:t>The ventral cochlear nucleus is divided by the auditory nerve into anterior (AVCN) and posterior (PVCN) divisions.</a:t>
            </a:r>
          </a:p>
          <a:p>
            <a:r>
              <a:rPr lang="en-US" sz="2400"/>
              <a:t>There is a tonotopic map in each subdivision.</a:t>
            </a:r>
          </a:p>
        </p:txBody>
      </p:sp>
      <p:pic>
        <p:nvPicPr>
          <p:cNvPr id="105475" name="Picture 3" descr="cochlear nucleus 1"/>
          <p:cNvPicPr>
            <a:picLocks noChangeAspect="1" noChangeArrowheads="1"/>
          </p:cNvPicPr>
          <p:nvPr/>
        </p:nvPicPr>
        <p:blipFill>
          <a:blip r:embed="rId2" cstate="print"/>
          <a:srcRect/>
          <a:stretch>
            <a:fillRect/>
          </a:stretch>
        </p:blipFill>
        <p:spPr bwMode="auto">
          <a:xfrm>
            <a:off x="533400" y="1143000"/>
            <a:ext cx="4330700" cy="5394325"/>
          </a:xfrm>
          <a:prstGeom prst="rect">
            <a:avLst/>
          </a:prstGeom>
          <a:noFill/>
        </p:spPr>
      </p:pic>
      <p:sp>
        <p:nvSpPr>
          <p:cNvPr id="105476" name="Rectangle 4"/>
          <p:cNvSpPr>
            <a:spLocks noGrp="1" noChangeArrowheads="1"/>
          </p:cNvSpPr>
          <p:nvPr>
            <p:ph type="title"/>
          </p:nvPr>
        </p:nvSpPr>
        <p:spPr>
          <a:xfrm>
            <a:off x="685800" y="457200"/>
            <a:ext cx="7772400" cy="1143000"/>
          </a:xfrm>
        </p:spPr>
        <p:txBody>
          <a:bodyPr/>
          <a:lstStyle/>
          <a:p>
            <a:r>
              <a:rPr lang="en-US" sz="3200">
                <a:solidFill>
                  <a:schemeClr val="accent2"/>
                </a:solidFill>
              </a:rPr>
              <a:t>Parts of the cochlear nucleus</a:t>
            </a:r>
          </a:p>
        </p:txBody>
      </p:sp>
      <p:grpSp>
        <p:nvGrpSpPr>
          <p:cNvPr id="105477" name="Group 5"/>
          <p:cNvGrpSpPr>
            <a:grpSpLocks/>
          </p:cNvGrpSpPr>
          <p:nvPr/>
        </p:nvGrpSpPr>
        <p:grpSpPr bwMode="auto">
          <a:xfrm>
            <a:off x="1758950" y="2216150"/>
            <a:ext cx="3803650" cy="1717675"/>
            <a:chOff x="1108" y="1396"/>
            <a:chExt cx="2396" cy="1082"/>
          </a:xfrm>
        </p:grpSpPr>
        <p:sp>
          <p:nvSpPr>
            <p:cNvPr id="105478" name="Text Box 6"/>
            <p:cNvSpPr txBox="1">
              <a:spLocks noChangeArrowheads="1"/>
            </p:cNvSpPr>
            <p:nvPr/>
          </p:nvSpPr>
          <p:spPr bwMode="auto">
            <a:xfrm>
              <a:off x="1184" y="2032"/>
              <a:ext cx="384" cy="154"/>
            </a:xfrm>
            <a:prstGeom prst="rect">
              <a:avLst/>
            </a:prstGeom>
            <a:noFill/>
            <a:ln w="9525">
              <a:noFill/>
              <a:miter lim="800000"/>
              <a:headEnd/>
              <a:tailEnd/>
            </a:ln>
            <a:effectLst/>
          </p:spPr>
          <p:txBody>
            <a:bodyPr>
              <a:spAutoFit/>
            </a:bodyPr>
            <a:lstStyle/>
            <a:p>
              <a:pPr>
                <a:spcBef>
                  <a:spcPct val="50000"/>
                </a:spcBef>
              </a:pPr>
              <a:r>
                <a:rPr lang="en-US" sz="1000">
                  <a:solidFill>
                    <a:srgbClr val="FF3300"/>
                  </a:solidFill>
                  <a:latin typeface="Times New Roman" charset="0"/>
                </a:rPr>
                <a:t>middle</a:t>
              </a:r>
            </a:p>
          </p:txBody>
        </p:sp>
        <p:sp>
          <p:nvSpPr>
            <p:cNvPr id="105479" name="Text Box 7"/>
            <p:cNvSpPr txBox="1">
              <a:spLocks noChangeArrowheads="1"/>
            </p:cNvSpPr>
            <p:nvPr/>
          </p:nvSpPr>
          <p:spPr bwMode="auto">
            <a:xfrm>
              <a:off x="2704" y="1840"/>
              <a:ext cx="464" cy="250"/>
            </a:xfrm>
            <a:prstGeom prst="rect">
              <a:avLst/>
            </a:prstGeom>
            <a:noFill/>
            <a:ln w="9525">
              <a:noFill/>
              <a:miter lim="800000"/>
              <a:headEnd/>
              <a:tailEnd/>
            </a:ln>
            <a:effectLst/>
          </p:spPr>
          <p:txBody>
            <a:bodyPr>
              <a:spAutoFit/>
            </a:bodyPr>
            <a:lstStyle/>
            <a:p>
              <a:pPr>
                <a:spcBef>
                  <a:spcPct val="50000"/>
                </a:spcBef>
              </a:pPr>
              <a:r>
                <a:rPr lang="en-US" sz="1000">
                  <a:solidFill>
                    <a:srgbClr val="FF3300"/>
                  </a:solidFill>
                  <a:latin typeface="Times New Roman" charset="0"/>
                </a:rPr>
                <a:t>middle frequency</a:t>
              </a:r>
            </a:p>
          </p:txBody>
        </p:sp>
        <p:sp>
          <p:nvSpPr>
            <p:cNvPr id="105480" name="Text Box 8"/>
            <p:cNvSpPr txBox="1">
              <a:spLocks noChangeArrowheads="1"/>
            </p:cNvSpPr>
            <p:nvPr/>
          </p:nvSpPr>
          <p:spPr bwMode="auto">
            <a:xfrm>
              <a:off x="1108" y="2324"/>
              <a:ext cx="384" cy="154"/>
            </a:xfrm>
            <a:prstGeom prst="rect">
              <a:avLst/>
            </a:prstGeom>
            <a:noFill/>
            <a:ln w="9525">
              <a:noFill/>
              <a:miter lim="800000"/>
              <a:headEnd/>
              <a:tailEnd/>
            </a:ln>
            <a:effectLst/>
          </p:spPr>
          <p:txBody>
            <a:bodyPr>
              <a:spAutoFit/>
            </a:bodyPr>
            <a:lstStyle/>
            <a:p>
              <a:pPr>
                <a:spcBef>
                  <a:spcPct val="50000"/>
                </a:spcBef>
              </a:pPr>
              <a:r>
                <a:rPr lang="en-US" sz="1000">
                  <a:solidFill>
                    <a:srgbClr val="FF3300"/>
                  </a:solidFill>
                  <a:latin typeface="Times New Roman" charset="0"/>
                </a:rPr>
                <a:t>low</a:t>
              </a:r>
            </a:p>
          </p:txBody>
        </p:sp>
        <p:sp>
          <p:nvSpPr>
            <p:cNvPr id="105481" name="Text Box 9"/>
            <p:cNvSpPr txBox="1">
              <a:spLocks noChangeArrowheads="1"/>
            </p:cNvSpPr>
            <p:nvPr/>
          </p:nvSpPr>
          <p:spPr bwMode="auto">
            <a:xfrm>
              <a:off x="1460" y="1784"/>
              <a:ext cx="384" cy="154"/>
            </a:xfrm>
            <a:prstGeom prst="rect">
              <a:avLst/>
            </a:prstGeom>
            <a:noFill/>
            <a:ln w="9525">
              <a:noFill/>
              <a:miter lim="800000"/>
              <a:headEnd/>
              <a:tailEnd/>
            </a:ln>
            <a:effectLst/>
          </p:spPr>
          <p:txBody>
            <a:bodyPr>
              <a:spAutoFit/>
            </a:bodyPr>
            <a:lstStyle/>
            <a:p>
              <a:pPr>
                <a:spcBef>
                  <a:spcPct val="50000"/>
                </a:spcBef>
              </a:pPr>
              <a:r>
                <a:rPr lang="en-US" sz="1000">
                  <a:solidFill>
                    <a:srgbClr val="FF3300"/>
                  </a:solidFill>
                  <a:latin typeface="Times New Roman" charset="0"/>
                </a:rPr>
                <a:t>high</a:t>
              </a:r>
            </a:p>
          </p:txBody>
        </p:sp>
        <p:sp>
          <p:nvSpPr>
            <p:cNvPr id="105482" name="Text Box 10"/>
            <p:cNvSpPr txBox="1">
              <a:spLocks noChangeArrowheads="1"/>
            </p:cNvSpPr>
            <p:nvPr/>
          </p:nvSpPr>
          <p:spPr bwMode="auto">
            <a:xfrm>
              <a:off x="2764" y="1396"/>
              <a:ext cx="740" cy="154"/>
            </a:xfrm>
            <a:prstGeom prst="rect">
              <a:avLst/>
            </a:prstGeom>
            <a:noFill/>
            <a:ln w="9525">
              <a:noFill/>
              <a:miter lim="800000"/>
              <a:headEnd/>
              <a:tailEnd/>
            </a:ln>
            <a:effectLst/>
          </p:spPr>
          <p:txBody>
            <a:bodyPr>
              <a:spAutoFit/>
            </a:bodyPr>
            <a:lstStyle/>
            <a:p>
              <a:pPr>
                <a:spcBef>
                  <a:spcPct val="50000"/>
                </a:spcBef>
              </a:pPr>
              <a:r>
                <a:rPr lang="en-US" sz="1000">
                  <a:solidFill>
                    <a:srgbClr val="FF3300"/>
                  </a:solidFill>
                  <a:latin typeface="Times New Roman" charset="0"/>
                </a:rPr>
                <a:t>high frequency</a:t>
              </a:r>
            </a:p>
          </p:txBody>
        </p:sp>
        <p:sp>
          <p:nvSpPr>
            <p:cNvPr id="105483" name="Text Box 11"/>
            <p:cNvSpPr txBox="1">
              <a:spLocks noChangeArrowheads="1"/>
            </p:cNvSpPr>
            <p:nvPr/>
          </p:nvSpPr>
          <p:spPr bwMode="auto">
            <a:xfrm>
              <a:off x="2588" y="2188"/>
              <a:ext cx="676" cy="154"/>
            </a:xfrm>
            <a:prstGeom prst="rect">
              <a:avLst/>
            </a:prstGeom>
            <a:noFill/>
            <a:ln w="9525">
              <a:noFill/>
              <a:miter lim="800000"/>
              <a:headEnd/>
              <a:tailEnd/>
            </a:ln>
            <a:effectLst/>
          </p:spPr>
          <p:txBody>
            <a:bodyPr>
              <a:spAutoFit/>
            </a:bodyPr>
            <a:lstStyle/>
            <a:p>
              <a:pPr>
                <a:spcBef>
                  <a:spcPct val="50000"/>
                </a:spcBef>
              </a:pPr>
              <a:r>
                <a:rPr lang="en-US" sz="1000">
                  <a:solidFill>
                    <a:srgbClr val="FF3300"/>
                  </a:solidFill>
                  <a:latin typeface="Times New Roman" charset="0"/>
                </a:rPr>
                <a:t>low frequency</a:t>
              </a:r>
            </a:p>
          </p:txBody>
        </p:sp>
      </p:grpSp>
      <p:sp>
        <p:nvSpPr>
          <p:cNvPr id="105485" name="AutoShape 13"/>
          <p:cNvSpPr>
            <a:spLocks noChangeArrowheads="1"/>
          </p:cNvSpPr>
          <p:nvPr/>
        </p:nvSpPr>
        <p:spPr bwMode="auto">
          <a:xfrm>
            <a:off x="3200400" y="2133600"/>
            <a:ext cx="1600200" cy="533400"/>
          </a:xfrm>
          <a:prstGeom prst="parallelogram">
            <a:avLst>
              <a:gd name="adj" fmla="val 75000"/>
            </a:avLst>
          </a:prstGeom>
          <a:noFill/>
          <a:ln w="28575">
            <a:solidFill>
              <a:schemeClr val="accent2"/>
            </a:solidFill>
            <a:miter lim="800000"/>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5476"/>
                                        </p:tgtEl>
                                        <p:attrNameLst>
                                          <p:attrName>style.visibility</p:attrName>
                                        </p:attrNameLst>
                                      </p:cBhvr>
                                      <p:to>
                                        <p:strVal val="visible"/>
                                      </p:to>
                                    </p:set>
                                    <p:anim calcmode="lin" valueType="num">
                                      <p:cBhvr additive="base">
                                        <p:cTn id="7" dur="500" fill="hold"/>
                                        <p:tgtEl>
                                          <p:spTgt spid="105476"/>
                                        </p:tgtEl>
                                        <p:attrNameLst>
                                          <p:attrName>ppt_x</p:attrName>
                                        </p:attrNameLst>
                                      </p:cBhvr>
                                      <p:tavLst>
                                        <p:tav tm="0">
                                          <p:val>
                                            <p:strVal val="#ppt_x"/>
                                          </p:val>
                                        </p:tav>
                                        <p:tav tm="100000">
                                          <p:val>
                                            <p:strVal val="#ppt_x"/>
                                          </p:val>
                                        </p:tav>
                                      </p:tavLst>
                                    </p:anim>
                                    <p:anim calcmode="lin" valueType="num">
                                      <p:cBhvr additive="base">
                                        <p:cTn id="8" dur="500" fill="hold"/>
                                        <p:tgtEl>
                                          <p:spTgt spid="10547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105474">
                                            <p:txEl>
                                              <p:pRg st="0" end="0"/>
                                            </p:txEl>
                                          </p:spTgt>
                                        </p:tgtEl>
                                        <p:attrNameLst>
                                          <p:attrName>style.visibility</p:attrName>
                                        </p:attrNameLst>
                                      </p:cBhvr>
                                      <p:to>
                                        <p:strVal val="visible"/>
                                      </p:to>
                                    </p:set>
                                    <p:animEffect transition="in" filter="dissolve">
                                      <p:cBhvr>
                                        <p:cTn id="12" dur="500"/>
                                        <p:tgtEl>
                                          <p:spTgt spid="105474">
                                            <p:txEl>
                                              <p:pRg st="0" end="0"/>
                                            </p:txEl>
                                          </p:spTgt>
                                        </p:tgtEl>
                                      </p:cBhvr>
                                    </p:animEffect>
                                  </p:childTnLst>
                                </p:cTn>
                              </p:par>
                            </p:childTnLst>
                          </p:cTn>
                        </p:par>
                        <p:par>
                          <p:cTn id="13" fill="hold">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105474">
                                            <p:txEl>
                                              <p:pRg st="1" end="1"/>
                                            </p:txEl>
                                          </p:spTgt>
                                        </p:tgtEl>
                                        <p:attrNameLst>
                                          <p:attrName>style.visibility</p:attrName>
                                        </p:attrNameLst>
                                      </p:cBhvr>
                                      <p:to>
                                        <p:strVal val="visible"/>
                                      </p:to>
                                    </p:set>
                                    <p:animEffect transition="in" filter="dissolve">
                                      <p:cBhvr>
                                        <p:cTn id="16" dur="500"/>
                                        <p:tgtEl>
                                          <p:spTgt spid="105474">
                                            <p:txEl>
                                              <p:pRg st="1" end="1"/>
                                            </p:txEl>
                                          </p:spTgt>
                                        </p:tgtEl>
                                      </p:cBhvr>
                                    </p:animEffect>
                                  </p:childTnLst>
                                </p:cTn>
                              </p:par>
                            </p:childTnLst>
                          </p:cTn>
                        </p:par>
                        <p:par>
                          <p:cTn id="17" fill="hold">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105474">
                                            <p:txEl>
                                              <p:pRg st="2" end="2"/>
                                            </p:txEl>
                                          </p:spTgt>
                                        </p:tgtEl>
                                        <p:attrNameLst>
                                          <p:attrName>style.visibility</p:attrName>
                                        </p:attrNameLst>
                                      </p:cBhvr>
                                      <p:to>
                                        <p:strVal val="visible"/>
                                      </p:to>
                                    </p:set>
                                    <p:animEffect transition="in" filter="dissolve">
                                      <p:cBhvr>
                                        <p:cTn id="20" dur="500"/>
                                        <p:tgtEl>
                                          <p:spTgt spid="105474">
                                            <p:txEl>
                                              <p:pRg st="2" end="2"/>
                                            </p:txEl>
                                          </p:spTgt>
                                        </p:tgtEl>
                                      </p:cBhvr>
                                    </p:animEffect>
                                  </p:childTnLst>
                                </p:cTn>
                              </p:par>
                            </p:childTnLst>
                          </p:cTn>
                        </p:par>
                        <p:par>
                          <p:cTn id="21" fill="hold">
                            <p:stCondLst>
                              <p:cond delay="2000"/>
                            </p:stCondLst>
                            <p:childTnLst>
                              <p:par>
                                <p:cTn id="22" presetID="9" presetClass="entr" presetSubtype="0" fill="hold" nodeType="afterEffect">
                                  <p:stCondLst>
                                    <p:cond delay="0"/>
                                  </p:stCondLst>
                                  <p:childTnLst>
                                    <p:set>
                                      <p:cBhvr>
                                        <p:cTn id="23" dur="1" fill="hold">
                                          <p:stCondLst>
                                            <p:cond delay="0"/>
                                          </p:stCondLst>
                                        </p:cTn>
                                        <p:tgtEl>
                                          <p:spTgt spid="105475"/>
                                        </p:tgtEl>
                                        <p:attrNameLst>
                                          <p:attrName>style.visibility</p:attrName>
                                        </p:attrNameLst>
                                      </p:cBhvr>
                                      <p:to>
                                        <p:strVal val="visible"/>
                                      </p:to>
                                    </p:set>
                                    <p:animEffect transition="in" filter="dissolve">
                                      <p:cBhvr>
                                        <p:cTn id="24" dur="500"/>
                                        <p:tgtEl>
                                          <p:spTgt spid="105475"/>
                                        </p:tgtEl>
                                      </p:cBhvr>
                                    </p:animEffect>
                                  </p:childTnLst>
                                </p:cTn>
                              </p:par>
                            </p:childTnLst>
                          </p:cTn>
                        </p:par>
                        <p:par>
                          <p:cTn id="25" fill="hold">
                            <p:stCondLst>
                              <p:cond delay="2500"/>
                            </p:stCondLst>
                            <p:childTnLst>
                              <p:par>
                                <p:cTn id="26" presetID="1" presetClass="entr" presetSubtype="0" fill="hold" nodeType="afterEffect">
                                  <p:stCondLst>
                                    <p:cond delay="0"/>
                                  </p:stCondLst>
                                  <p:childTnLst>
                                    <p:set>
                                      <p:cBhvr>
                                        <p:cTn id="27" dur="1" fill="hold">
                                          <p:stCondLst>
                                            <p:cond delay="499"/>
                                          </p:stCondLst>
                                        </p:cTn>
                                        <p:tgtEl>
                                          <p:spTgt spid="105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build="p" autoUpdateAnimBg="0" advAuto="0"/>
      <p:bldP spid="105476"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685800" y="609600"/>
            <a:ext cx="7772400" cy="609600"/>
          </a:xfrm>
        </p:spPr>
        <p:txBody>
          <a:bodyPr/>
          <a:lstStyle/>
          <a:p>
            <a:r>
              <a:rPr lang="en-US" sz="3600" dirty="0">
                <a:solidFill>
                  <a:schemeClr val="accent2"/>
                </a:solidFill>
              </a:rPr>
              <a:t>Pitch</a:t>
            </a:r>
          </a:p>
        </p:txBody>
      </p:sp>
      <p:sp>
        <p:nvSpPr>
          <p:cNvPr id="111619" name="Rectangle 3"/>
          <p:cNvSpPr>
            <a:spLocks noGrp="1" noChangeArrowheads="1"/>
          </p:cNvSpPr>
          <p:nvPr>
            <p:ph type="body" idx="1"/>
          </p:nvPr>
        </p:nvSpPr>
        <p:spPr>
          <a:xfrm>
            <a:off x="685800" y="1447800"/>
            <a:ext cx="7772400" cy="4724400"/>
          </a:xfrm>
        </p:spPr>
        <p:txBody>
          <a:bodyPr/>
          <a:lstStyle/>
          <a:p>
            <a:r>
              <a:rPr lang="en-US" dirty="0"/>
              <a:t>Pitch is the perceived frequency of a sound</a:t>
            </a:r>
          </a:p>
          <a:p>
            <a:endParaRPr lang="en-US" dirty="0"/>
          </a:p>
          <a:p>
            <a:r>
              <a:rPr lang="en-US" dirty="0"/>
              <a:t>Defined as “that attribute of auditory sensation in terms of which sounds may be ordered on a musical scale.”</a:t>
            </a:r>
          </a:p>
          <a:p>
            <a:endParaRPr lang="en-US" dirty="0"/>
          </a:p>
          <a:p>
            <a:r>
              <a:rPr lang="en-US" dirty="0"/>
              <a:t>Very similar to actual frequency for pure tones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cBhvr additive="base">
                                        <p:cTn id="7" dur="1000" fill="hold"/>
                                        <p:tgtEl>
                                          <p:spTgt spid="111618"/>
                                        </p:tgtEl>
                                        <p:attrNameLst>
                                          <p:attrName>ppt_x</p:attrName>
                                        </p:attrNameLst>
                                      </p:cBhvr>
                                      <p:tavLst>
                                        <p:tav tm="0">
                                          <p:val>
                                            <p:strVal val="#ppt_x"/>
                                          </p:val>
                                        </p:tav>
                                        <p:tav tm="100000">
                                          <p:val>
                                            <p:strVal val="#ppt_x"/>
                                          </p:val>
                                        </p:tav>
                                      </p:tavLst>
                                    </p:anim>
                                    <p:anim calcmode="lin" valueType="num">
                                      <p:cBhvr additive="base">
                                        <p:cTn id="8" dur="1000" fill="hold"/>
                                        <p:tgtEl>
                                          <p:spTgt spid="11161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hree Pure Tones.wav"/>
                                        </p:tgtEl>
                                      </p:cMediaNode>
                                    </p:audio>
                                  </p:subTnLst>
                                </p:cTn>
                              </p:par>
                            </p:childTnLst>
                          </p:cTn>
                        </p:par>
                        <p:par>
                          <p:cTn id="9" fill="hold">
                            <p:stCondLst>
                              <p:cond delay="1000"/>
                            </p:stCondLst>
                            <p:childTnLst>
                              <p:par>
                                <p:cTn id="10" presetID="3" presetClass="entr" presetSubtype="10" fill="hold" grpId="0" nodeType="afterEffect">
                                  <p:stCondLst>
                                    <p:cond delay="0"/>
                                  </p:stCondLst>
                                  <p:childTnLst>
                                    <p:set>
                                      <p:cBhvr>
                                        <p:cTn id="11" dur="1" fill="hold">
                                          <p:stCondLst>
                                            <p:cond delay="0"/>
                                          </p:stCondLst>
                                        </p:cTn>
                                        <p:tgtEl>
                                          <p:spTgt spid="111619">
                                            <p:txEl>
                                              <p:pRg st="0" end="0"/>
                                            </p:txEl>
                                          </p:spTgt>
                                        </p:tgtEl>
                                        <p:attrNameLst>
                                          <p:attrName>style.visibility</p:attrName>
                                        </p:attrNameLst>
                                      </p:cBhvr>
                                      <p:to>
                                        <p:strVal val="visible"/>
                                      </p:to>
                                    </p:set>
                                    <p:animEffect transition="in" filter="blinds(horizontal)">
                                      <p:cBhvr>
                                        <p:cTn id="12" dur="1000"/>
                                        <p:tgtEl>
                                          <p:spTgt spid="111619">
                                            <p:txEl>
                                              <p:pRg st="0" end="0"/>
                                            </p:txEl>
                                          </p:spTgt>
                                        </p:tgtEl>
                                      </p:cBhvr>
                                    </p:animEffect>
                                  </p:childTnLst>
                                </p:cTn>
                              </p:par>
                            </p:childTnLst>
                          </p:cTn>
                        </p:par>
                        <p:par>
                          <p:cTn id="13" fill="hold">
                            <p:stCondLst>
                              <p:cond delay="2000"/>
                            </p:stCondLst>
                            <p:childTnLst>
                              <p:par>
                                <p:cTn id="14" presetID="3" presetClass="entr" presetSubtype="10" fill="hold" grpId="0" nodeType="afterEffect">
                                  <p:stCondLst>
                                    <p:cond delay="0"/>
                                  </p:stCondLst>
                                  <p:childTnLst>
                                    <p:set>
                                      <p:cBhvr>
                                        <p:cTn id="15" dur="1" fill="hold">
                                          <p:stCondLst>
                                            <p:cond delay="0"/>
                                          </p:stCondLst>
                                        </p:cTn>
                                        <p:tgtEl>
                                          <p:spTgt spid="111619">
                                            <p:txEl>
                                              <p:pRg st="2" end="2"/>
                                            </p:txEl>
                                          </p:spTgt>
                                        </p:tgtEl>
                                        <p:attrNameLst>
                                          <p:attrName>style.visibility</p:attrName>
                                        </p:attrNameLst>
                                      </p:cBhvr>
                                      <p:to>
                                        <p:strVal val="visible"/>
                                      </p:to>
                                    </p:set>
                                    <p:animEffect transition="in" filter="blinds(horizontal)">
                                      <p:cBhvr>
                                        <p:cTn id="16" dur="1000"/>
                                        <p:tgtEl>
                                          <p:spTgt spid="111619">
                                            <p:txEl>
                                              <p:pRg st="2" end="2"/>
                                            </p:txEl>
                                          </p:spTgt>
                                        </p:tgtEl>
                                      </p:cBhvr>
                                    </p:animEffect>
                                  </p:childTnLst>
                                </p:cTn>
                              </p:par>
                            </p:childTnLst>
                          </p:cTn>
                        </p:par>
                        <p:par>
                          <p:cTn id="17" fill="hold">
                            <p:stCondLst>
                              <p:cond delay="3000"/>
                            </p:stCondLst>
                            <p:childTnLst>
                              <p:par>
                                <p:cTn id="18" presetID="3" presetClass="entr" presetSubtype="10" fill="hold" grpId="0" nodeType="afterEffect">
                                  <p:stCondLst>
                                    <p:cond delay="0"/>
                                  </p:stCondLst>
                                  <p:childTnLst>
                                    <p:set>
                                      <p:cBhvr>
                                        <p:cTn id="19" dur="1" fill="hold">
                                          <p:stCondLst>
                                            <p:cond delay="0"/>
                                          </p:stCondLst>
                                        </p:cTn>
                                        <p:tgtEl>
                                          <p:spTgt spid="111619">
                                            <p:txEl>
                                              <p:pRg st="4" end="4"/>
                                            </p:txEl>
                                          </p:spTgt>
                                        </p:tgtEl>
                                        <p:attrNameLst>
                                          <p:attrName>style.visibility</p:attrName>
                                        </p:attrNameLst>
                                      </p:cBhvr>
                                      <p:to>
                                        <p:strVal val="visible"/>
                                      </p:to>
                                    </p:set>
                                    <p:animEffect transition="in" filter="blinds(horizontal)">
                                      <p:cBhvr>
                                        <p:cTn id="20" dur="1000"/>
                                        <p:tgtEl>
                                          <p:spTgt spid="1116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autoUpdateAnimBg="0"/>
      <p:bldP spid="111619"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09600" y="381000"/>
            <a:ext cx="7772400" cy="762000"/>
          </a:xfrm>
        </p:spPr>
        <p:txBody>
          <a:bodyPr/>
          <a:lstStyle/>
          <a:p>
            <a:r>
              <a:rPr lang="en-US" sz="3200">
                <a:solidFill>
                  <a:schemeClr val="accent2"/>
                </a:solidFill>
              </a:rPr>
              <a:t>Dorsal Cochlear Nucleus</a:t>
            </a:r>
          </a:p>
        </p:txBody>
      </p:sp>
      <p:sp>
        <p:nvSpPr>
          <p:cNvPr id="57347" name="Rectangle 3"/>
          <p:cNvSpPr>
            <a:spLocks noGrp="1" noChangeArrowheads="1"/>
          </p:cNvSpPr>
          <p:nvPr>
            <p:ph type="body" idx="1"/>
          </p:nvPr>
        </p:nvSpPr>
        <p:spPr>
          <a:xfrm>
            <a:off x="381000" y="4343400"/>
            <a:ext cx="8001000" cy="1905000"/>
          </a:xfrm>
        </p:spPr>
        <p:txBody>
          <a:bodyPr/>
          <a:lstStyle/>
          <a:p>
            <a:pPr>
              <a:lnSpc>
                <a:spcPct val="90000"/>
              </a:lnSpc>
            </a:pPr>
            <a:r>
              <a:rPr lang="en-US" sz="2400"/>
              <a:t>The dorsal cochlear nucleus is a layered structure.</a:t>
            </a:r>
          </a:p>
          <a:p>
            <a:pPr>
              <a:lnSpc>
                <a:spcPct val="90000"/>
              </a:lnSpc>
            </a:pPr>
            <a:r>
              <a:rPr lang="en-US" sz="2400"/>
              <a:t>Outer layer is the molecular layer and contains axons of granule cells</a:t>
            </a:r>
          </a:p>
          <a:p>
            <a:pPr>
              <a:lnSpc>
                <a:spcPct val="90000"/>
              </a:lnSpc>
            </a:pPr>
            <a:r>
              <a:rPr lang="en-US" sz="2400"/>
              <a:t>Large fusiform cell layer</a:t>
            </a:r>
          </a:p>
          <a:p>
            <a:pPr>
              <a:lnSpc>
                <a:spcPct val="90000"/>
              </a:lnSpc>
            </a:pPr>
            <a:r>
              <a:rPr lang="en-US" sz="2400"/>
              <a:t>Deep DCN – contains auditory nerve axons and neurons</a:t>
            </a:r>
          </a:p>
        </p:txBody>
      </p:sp>
      <p:pic>
        <p:nvPicPr>
          <p:cNvPr id="57348" name="Picture 4" descr="DCN cross-section"/>
          <p:cNvPicPr>
            <a:picLocks noChangeAspect="1" noChangeArrowheads="1"/>
          </p:cNvPicPr>
          <p:nvPr/>
        </p:nvPicPr>
        <p:blipFill>
          <a:blip r:embed="rId2" cstate="print"/>
          <a:srcRect/>
          <a:stretch>
            <a:fillRect/>
          </a:stretch>
        </p:blipFill>
        <p:spPr bwMode="auto">
          <a:xfrm>
            <a:off x="1600200" y="1371600"/>
            <a:ext cx="5211763" cy="26876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7346"/>
                                        </p:tgtEl>
                                        <p:attrNameLst>
                                          <p:attrName>style.visibility</p:attrName>
                                        </p:attrNameLst>
                                      </p:cBhvr>
                                      <p:to>
                                        <p:strVal val="visible"/>
                                      </p:to>
                                    </p:set>
                                    <p:anim calcmode="lin" valueType="num">
                                      <p:cBhvr additive="base">
                                        <p:cTn id="7" dur="500" fill="hold"/>
                                        <p:tgtEl>
                                          <p:spTgt spid="57346"/>
                                        </p:tgtEl>
                                        <p:attrNameLst>
                                          <p:attrName>ppt_x</p:attrName>
                                        </p:attrNameLst>
                                      </p:cBhvr>
                                      <p:tavLst>
                                        <p:tav tm="0">
                                          <p:val>
                                            <p:strVal val="#ppt_x"/>
                                          </p:val>
                                        </p:tav>
                                        <p:tav tm="100000">
                                          <p:val>
                                            <p:strVal val="#ppt_x"/>
                                          </p:val>
                                        </p:tav>
                                      </p:tavLst>
                                    </p:anim>
                                    <p:anim calcmode="lin" valueType="num">
                                      <p:cBhvr additive="base">
                                        <p:cTn id="8" dur="500" fill="hold"/>
                                        <p:tgtEl>
                                          <p:spTgt spid="5734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57348"/>
                                        </p:tgtEl>
                                        <p:attrNameLst>
                                          <p:attrName>style.visibility</p:attrName>
                                        </p:attrNameLst>
                                      </p:cBhvr>
                                      <p:to>
                                        <p:strVal val="visible"/>
                                      </p:to>
                                    </p:set>
                                    <p:anim calcmode="lin" valueType="num">
                                      <p:cBhvr>
                                        <p:cTn id="12" dur="500" fill="hold"/>
                                        <p:tgtEl>
                                          <p:spTgt spid="57348"/>
                                        </p:tgtEl>
                                        <p:attrNameLst>
                                          <p:attrName>ppt_w</p:attrName>
                                        </p:attrNameLst>
                                      </p:cBhvr>
                                      <p:tavLst>
                                        <p:tav tm="0">
                                          <p:val>
                                            <p:fltVal val="0"/>
                                          </p:val>
                                        </p:tav>
                                        <p:tav tm="100000">
                                          <p:val>
                                            <p:strVal val="#ppt_w"/>
                                          </p:val>
                                        </p:tav>
                                      </p:tavLst>
                                    </p:anim>
                                    <p:anim calcmode="lin" valueType="num">
                                      <p:cBhvr>
                                        <p:cTn id="13" dur="500" fill="hold"/>
                                        <p:tgtEl>
                                          <p:spTgt spid="57348"/>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57347">
                                            <p:txEl>
                                              <p:pRg st="0" end="0"/>
                                            </p:txEl>
                                          </p:spTgt>
                                        </p:tgtEl>
                                        <p:attrNameLst>
                                          <p:attrName>style.visibility</p:attrName>
                                        </p:attrNameLst>
                                      </p:cBhvr>
                                      <p:to>
                                        <p:strVal val="visible"/>
                                      </p:to>
                                    </p:set>
                                    <p:anim calcmode="lin" valueType="num">
                                      <p:cBhvr>
                                        <p:cTn id="17" dur="500" fill="hold"/>
                                        <p:tgtEl>
                                          <p:spTgt spid="57347">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7347">
                                            <p:txEl>
                                              <p:pRg st="0" end="0"/>
                                            </p:txEl>
                                          </p:spTgt>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57347">
                                            <p:txEl>
                                              <p:pRg st="1" end="1"/>
                                            </p:txEl>
                                          </p:spTgt>
                                        </p:tgtEl>
                                        <p:attrNameLst>
                                          <p:attrName>style.visibility</p:attrName>
                                        </p:attrNameLst>
                                      </p:cBhvr>
                                      <p:to>
                                        <p:strVal val="visible"/>
                                      </p:to>
                                    </p:set>
                                    <p:anim calcmode="lin" valueType="num">
                                      <p:cBhvr>
                                        <p:cTn id="22" dur="500" fill="hold"/>
                                        <p:tgtEl>
                                          <p:spTgt spid="57347">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7347">
                                            <p:txEl>
                                              <p:pRg st="1" end="1"/>
                                            </p:txEl>
                                          </p:spTgt>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57347">
                                            <p:txEl>
                                              <p:pRg st="2" end="2"/>
                                            </p:txEl>
                                          </p:spTgt>
                                        </p:tgtEl>
                                        <p:attrNameLst>
                                          <p:attrName>style.visibility</p:attrName>
                                        </p:attrNameLst>
                                      </p:cBhvr>
                                      <p:to>
                                        <p:strVal val="visible"/>
                                      </p:to>
                                    </p:set>
                                    <p:anim calcmode="lin" valueType="num">
                                      <p:cBhvr>
                                        <p:cTn id="27" dur="500" fill="hold"/>
                                        <p:tgtEl>
                                          <p:spTgt spid="57347">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57347">
                                            <p:txEl>
                                              <p:pRg st="2" end="2"/>
                                            </p:txEl>
                                          </p:spTgt>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57347">
                                            <p:txEl>
                                              <p:pRg st="3" end="3"/>
                                            </p:txEl>
                                          </p:spTgt>
                                        </p:tgtEl>
                                        <p:attrNameLst>
                                          <p:attrName>style.visibility</p:attrName>
                                        </p:attrNameLst>
                                      </p:cBhvr>
                                      <p:to>
                                        <p:strVal val="visible"/>
                                      </p:to>
                                    </p:set>
                                    <p:anim calcmode="lin" valueType="num">
                                      <p:cBhvr>
                                        <p:cTn id="32" dur="500" fill="hold"/>
                                        <p:tgtEl>
                                          <p:spTgt spid="57347">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57347">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autoUpdateAnimBg="0"/>
      <p:bldP spid="57347" grpId="0" build="p" autoUpdateAnimBg="0" advAuto="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381000"/>
            <a:ext cx="7772400" cy="762000"/>
          </a:xfrm>
        </p:spPr>
        <p:txBody>
          <a:bodyPr/>
          <a:lstStyle/>
          <a:p>
            <a:r>
              <a:rPr lang="en-US" sz="3200">
                <a:solidFill>
                  <a:schemeClr val="accent2"/>
                </a:solidFill>
              </a:rPr>
              <a:t>Molecular and Fusiform cell layers</a:t>
            </a:r>
          </a:p>
        </p:txBody>
      </p:sp>
      <p:sp>
        <p:nvSpPr>
          <p:cNvPr id="58371" name="Rectangle 3"/>
          <p:cNvSpPr>
            <a:spLocks noGrp="1" noChangeArrowheads="1"/>
          </p:cNvSpPr>
          <p:nvPr>
            <p:ph type="body" idx="1"/>
          </p:nvPr>
        </p:nvSpPr>
        <p:spPr>
          <a:xfrm>
            <a:off x="381000" y="4343400"/>
            <a:ext cx="8382000" cy="2133600"/>
          </a:xfrm>
        </p:spPr>
        <p:txBody>
          <a:bodyPr/>
          <a:lstStyle/>
          <a:p>
            <a:r>
              <a:rPr lang="en-US" sz="2400"/>
              <a:t>Fusiform cells have two sets of dendrites – one set extends into the molecular layer perpendicular to the paths of granule cell axons, and the other set extends into the deep DCN to make contact with the axons of auditory nerve fibers.</a:t>
            </a:r>
          </a:p>
          <a:p>
            <a:r>
              <a:rPr lang="en-US" sz="2400"/>
              <a:t>Structure is similar to the cerebellum</a:t>
            </a:r>
          </a:p>
        </p:txBody>
      </p:sp>
      <p:pic>
        <p:nvPicPr>
          <p:cNvPr id="58372" name="Picture 4" descr="fusiform cells 2"/>
          <p:cNvPicPr>
            <a:picLocks noChangeAspect="1" noChangeArrowheads="1"/>
          </p:cNvPicPr>
          <p:nvPr/>
        </p:nvPicPr>
        <p:blipFill>
          <a:blip r:embed="rId2" cstate="print"/>
          <a:srcRect/>
          <a:stretch>
            <a:fillRect/>
          </a:stretch>
        </p:blipFill>
        <p:spPr bwMode="auto">
          <a:xfrm>
            <a:off x="1219200" y="1066800"/>
            <a:ext cx="6553200" cy="31765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8370"/>
                                        </p:tgtEl>
                                        <p:attrNameLst>
                                          <p:attrName>style.visibility</p:attrName>
                                        </p:attrNameLst>
                                      </p:cBhvr>
                                      <p:to>
                                        <p:strVal val="visible"/>
                                      </p:to>
                                    </p:set>
                                    <p:anim calcmode="lin" valueType="num">
                                      <p:cBhvr additive="base">
                                        <p:cTn id="7" dur="500" fill="hold"/>
                                        <p:tgtEl>
                                          <p:spTgt spid="58370"/>
                                        </p:tgtEl>
                                        <p:attrNameLst>
                                          <p:attrName>ppt_x</p:attrName>
                                        </p:attrNameLst>
                                      </p:cBhvr>
                                      <p:tavLst>
                                        <p:tav tm="0">
                                          <p:val>
                                            <p:strVal val="#ppt_x"/>
                                          </p:val>
                                        </p:tav>
                                        <p:tav tm="100000">
                                          <p:val>
                                            <p:strVal val="#ppt_x"/>
                                          </p:val>
                                        </p:tav>
                                      </p:tavLst>
                                    </p:anim>
                                    <p:anim calcmode="lin" valueType="num">
                                      <p:cBhvr additive="base">
                                        <p:cTn id="8" dur="500" fill="hold"/>
                                        <p:tgtEl>
                                          <p:spTgt spid="5837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4" presetClass="entr" presetSubtype="5" fill="hold" nodeType="afterEffect">
                                  <p:stCondLst>
                                    <p:cond delay="0"/>
                                  </p:stCondLst>
                                  <p:childTnLst>
                                    <p:set>
                                      <p:cBhvr>
                                        <p:cTn id="11" dur="1" fill="hold">
                                          <p:stCondLst>
                                            <p:cond delay="0"/>
                                          </p:stCondLst>
                                        </p:cTn>
                                        <p:tgtEl>
                                          <p:spTgt spid="58372"/>
                                        </p:tgtEl>
                                        <p:attrNameLst>
                                          <p:attrName>style.visibility</p:attrName>
                                        </p:attrNameLst>
                                      </p:cBhvr>
                                      <p:to>
                                        <p:strVal val="visible"/>
                                      </p:to>
                                    </p:set>
                                    <p:animEffect transition="in" filter="randombar(vertical)">
                                      <p:cBhvr>
                                        <p:cTn id="12" dur="500"/>
                                        <p:tgtEl>
                                          <p:spTgt spid="58372"/>
                                        </p:tgtEl>
                                      </p:cBhvr>
                                    </p:animEffect>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8371">
                                            <p:txEl>
                                              <p:pRg st="0" end="0"/>
                                            </p:txEl>
                                          </p:spTgt>
                                        </p:tgtEl>
                                        <p:attrNameLst>
                                          <p:attrName>style.visibility</p:attrName>
                                        </p:attrNameLst>
                                      </p:cBhvr>
                                      <p:to>
                                        <p:strVal val="visible"/>
                                      </p:to>
                                    </p:set>
                                    <p:animEffect transition="in" filter="randombar(vertical)">
                                      <p:cBhvr>
                                        <p:cTn id="16" dur="500"/>
                                        <p:tgtEl>
                                          <p:spTgt spid="58371">
                                            <p:txEl>
                                              <p:pRg st="0" end="0"/>
                                            </p:txEl>
                                          </p:spTgt>
                                        </p:tgtEl>
                                      </p:cBhvr>
                                    </p:animEffect>
                                  </p:childTnLst>
                                </p:cTn>
                              </p:par>
                            </p:childTnLst>
                          </p:cTn>
                        </p:par>
                        <p:par>
                          <p:cTn id="17" fill="hold">
                            <p:stCondLst>
                              <p:cond delay="1500"/>
                            </p:stCondLst>
                            <p:childTnLst>
                              <p:par>
                                <p:cTn id="18" presetID="14" presetClass="entr" presetSubtype="5" fill="hold" grpId="0" nodeType="afterEffect">
                                  <p:stCondLst>
                                    <p:cond delay="0"/>
                                  </p:stCondLst>
                                  <p:childTnLst>
                                    <p:set>
                                      <p:cBhvr>
                                        <p:cTn id="19" dur="1" fill="hold">
                                          <p:stCondLst>
                                            <p:cond delay="0"/>
                                          </p:stCondLst>
                                        </p:cTn>
                                        <p:tgtEl>
                                          <p:spTgt spid="58371">
                                            <p:txEl>
                                              <p:pRg st="1" end="1"/>
                                            </p:txEl>
                                          </p:spTgt>
                                        </p:tgtEl>
                                        <p:attrNameLst>
                                          <p:attrName>style.visibility</p:attrName>
                                        </p:attrNameLst>
                                      </p:cBhvr>
                                      <p:to>
                                        <p:strVal val="visible"/>
                                      </p:to>
                                    </p:set>
                                    <p:animEffect transition="in" filter="randombar(vertical)">
                                      <p:cBhvr>
                                        <p:cTn id="20" dur="500"/>
                                        <p:tgtEl>
                                          <p:spTgt spid="583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autoUpdateAnimBg="0"/>
      <p:bldP spid="58371" grpId="0" build="p" autoUpdateAnimBg="0" advAuto="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85800" y="381000"/>
            <a:ext cx="7772400" cy="762000"/>
          </a:xfrm>
        </p:spPr>
        <p:txBody>
          <a:bodyPr/>
          <a:lstStyle/>
          <a:p>
            <a:r>
              <a:rPr lang="en-US" sz="3200">
                <a:solidFill>
                  <a:schemeClr val="accent2"/>
                </a:solidFill>
              </a:rPr>
              <a:t>Role of cells in fusiform and molecular layers</a:t>
            </a:r>
          </a:p>
        </p:txBody>
      </p:sp>
      <p:sp>
        <p:nvSpPr>
          <p:cNvPr id="59395" name="Rectangle 3"/>
          <p:cNvSpPr>
            <a:spLocks noGrp="1" noChangeArrowheads="1"/>
          </p:cNvSpPr>
          <p:nvPr>
            <p:ph type="body" idx="1"/>
          </p:nvPr>
        </p:nvSpPr>
        <p:spPr>
          <a:xfrm>
            <a:off x="4953000" y="1143000"/>
            <a:ext cx="3962400" cy="5181600"/>
          </a:xfrm>
        </p:spPr>
        <p:txBody>
          <a:bodyPr/>
          <a:lstStyle/>
          <a:p>
            <a:r>
              <a:rPr lang="en-US" sz="2400"/>
              <a:t>Layers only found in animals that can move their ears</a:t>
            </a:r>
          </a:p>
          <a:p>
            <a:r>
              <a:rPr lang="en-US" sz="2400"/>
              <a:t>Humans lack these layers</a:t>
            </a:r>
          </a:p>
          <a:p>
            <a:r>
              <a:rPr lang="en-US" sz="2400"/>
              <a:t>Granule cells receive inputs from somatosensory nuclei in the brainstem</a:t>
            </a:r>
          </a:p>
          <a:p>
            <a:r>
              <a:rPr lang="en-US" sz="2400"/>
              <a:t>Perpendicular arrangement of granule cell axon and fusiform cell dendrites cross-correlates ear position with auditory input</a:t>
            </a:r>
          </a:p>
        </p:txBody>
      </p:sp>
      <p:pic>
        <p:nvPicPr>
          <p:cNvPr id="59396" name="Picture 4" descr="cochlear nucleus 1"/>
          <p:cNvPicPr>
            <a:picLocks noChangeAspect="1" noChangeArrowheads="1"/>
          </p:cNvPicPr>
          <p:nvPr/>
        </p:nvPicPr>
        <p:blipFill>
          <a:blip r:embed="rId2" cstate="print"/>
          <a:srcRect/>
          <a:stretch>
            <a:fillRect/>
          </a:stretch>
        </p:blipFill>
        <p:spPr bwMode="auto">
          <a:xfrm>
            <a:off x="228600" y="1219200"/>
            <a:ext cx="2508250" cy="3124200"/>
          </a:xfrm>
          <a:prstGeom prst="rect">
            <a:avLst/>
          </a:prstGeom>
          <a:noFill/>
        </p:spPr>
      </p:pic>
      <p:pic>
        <p:nvPicPr>
          <p:cNvPr id="59397" name="Picture 5" descr="cochlear nucleus 2"/>
          <p:cNvPicPr>
            <a:picLocks noChangeAspect="1" noChangeArrowheads="1"/>
          </p:cNvPicPr>
          <p:nvPr/>
        </p:nvPicPr>
        <p:blipFill>
          <a:blip r:embed="rId3" cstate="print"/>
          <a:srcRect/>
          <a:stretch>
            <a:fillRect/>
          </a:stretch>
        </p:blipFill>
        <p:spPr bwMode="auto">
          <a:xfrm>
            <a:off x="2438400" y="3200400"/>
            <a:ext cx="2365375" cy="2855913"/>
          </a:xfrm>
          <a:prstGeom prst="rect">
            <a:avLst/>
          </a:prstGeom>
          <a:noFill/>
        </p:spPr>
      </p:pic>
      <p:sp>
        <p:nvSpPr>
          <p:cNvPr id="59398" name="Text Box 6"/>
          <p:cNvSpPr txBox="1">
            <a:spLocks noChangeArrowheads="1"/>
          </p:cNvSpPr>
          <p:nvPr/>
        </p:nvSpPr>
        <p:spPr bwMode="auto">
          <a:xfrm>
            <a:off x="1066800" y="4267200"/>
            <a:ext cx="609600" cy="457200"/>
          </a:xfrm>
          <a:prstGeom prst="rect">
            <a:avLst/>
          </a:prstGeom>
          <a:noFill/>
          <a:ln w="9525">
            <a:noFill/>
            <a:miter lim="800000"/>
            <a:headEnd/>
            <a:tailEnd/>
          </a:ln>
          <a:effectLst/>
        </p:spPr>
        <p:txBody>
          <a:bodyPr>
            <a:spAutoFit/>
          </a:bodyPr>
          <a:lstStyle/>
          <a:p>
            <a:pPr>
              <a:spcBef>
                <a:spcPct val="50000"/>
              </a:spcBef>
            </a:pPr>
            <a:r>
              <a:rPr lang="en-US" sz="2400">
                <a:solidFill>
                  <a:srgbClr val="FF3300"/>
                </a:solidFill>
                <a:latin typeface="Times New Roman" charset="0"/>
              </a:rPr>
              <a:t>cat</a:t>
            </a:r>
          </a:p>
        </p:txBody>
      </p:sp>
      <p:sp>
        <p:nvSpPr>
          <p:cNvPr id="59399" name="Text Box 7"/>
          <p:cNvSpPr txBox="1">
            <a:spLocks noChangeArrowheads="1"/>
          </p:cNvSpPr>
          <p:nvPr/>
        </p:nvSpPr>
        <p:spPr bwMode="auto">
          <a:xfrm>
            <a:off x="3124200" y="6096000"/>
            <a:ext cx="1066800" cy="457200"/>
          </a:xfrm>
          <a:prstGeom prst="rect">
            <a:avLst/>
          </a:prstGeom>
          <a:noFill/>
          <a:ln w="9525">
            <a:noFill/>
            <a:miter lim="800000"/>
            <a:headEnd/>
            <a:tailEnd/>
          </a:ln>
          <a:effectLst/>
        </p:spPr>
        <p:txBody>
          <a:bodyPr>
            <a:spAutoFit/>
          </a:bodyPr>
          <a:lstStyle/>
          <a:p>
            <a:pPr>
              <a:spcBef>
                <a:spcPct val="50000"/>
              </a:spcBef>
            </a:pPr>
            <a:r>
              <a:rPr lang="en-US" sz="2400">
                <a:solidFill>
                  <a:srgbClr val="FF3300"/>
                </a:solidFill>
                <a:latin typeface="Times New Roman" charset="0"/>
              </a:rPr>
              <a:t>human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9394"/>
                                        </p:tgtEl>
                                        <p:attrNameLst>
                                          <p:attrName>style.visibility</p:attrName>
                                        </p:attrNameLst>
                                      </p:cBhvr>
                                      <p:to>
                                        <p:strVal val="visible"/>
                                      </p:to>
                                    </p:set>
                                    <p:anim calcmode="lin" valueType="num">
                                      <p:cBhvr additive="base">
                                        <p:cTn id="7" dur="500" fill="hold"/>
                                        <p:tgtEl>
                                          <p:spTgt spid="59394"/>
                                        </p:tgtEl>
                                        <p:attrNameLst>
                                          <p:attrName>ppt_x</p:attrName>
                                        </p:attrNameLst>
                                      </p:cBhvr>
                                      <p:tavLst>
                                        <p:tav tm="0">
                                          <p:val>
                                            <p:strVal val="#ppt_x"/>
                                          </p:val>
                                        </p:tav>
                                        <p:tav tm="100000">
                                          <p:val>
                                            <p:strVal val="#ppt_x"/>
                                          </p:val>
                                        </p:tav>
                                      </p:tavLst>
                                    </p:anim>
                                    <p:anim calcmode="lin" valueType="num">
                                      <p:cBhvr additive="base">
                                        <p:cTn id="8" dur="500" fill="hold"/>
                                        <p:tgtEl>
                                          <p:spTgt spid="5939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59396"/>
                                        </p:tgtEl>
                                        <p:attrNameLst>
                                          <p:attrName>style.visibility</p:attrName>
                                        </p:attrNameLst>
                                      </p:cBhvr>
                                      <p:to>
                                        <p:strVal val="visible"/>
                                      </p:to>
                                    </p:set>
                                    <p:animEffect transition="in" filter="dissolve">
                                      <p:cBhvr>
                                        <p:cTn id="13" dur="500"/>
                                        <p:tgtEl>
                                          <p:spTgt spid="5939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9398"/>
                                        </p:tgtEl>
                                        <p:attrNameLst>
                                          <p:attrName>style.visibility</p:attrName>
                                        </p:attrNameLst>
                                      </p:cBhvr>
                                      <p:to>
                                        <p:strVal val="visible"/>
                                      </p:to>
                                    </p:set>
                                    <p:animEffect transition="in" filter="dissolve">
                                      <p:cBhvr>
                                        <p:cTn id="18" dur="500"/>
                                        <p:tgtEl>
                                          <p:spTgt spid="5939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59397"/>
                                        </p:tgtEl>
                                        <p:attrNameLst>
                                          <p:attrName>style.visibility</p:attrName>
                                        </p:attrNameLst>
                                      </p:cBhvr>
                                      <p:to>
                                        <p:strVal val="visible"/>
                                      </p:to>
                                    </p:set>
                                    <p:animEffect transition="in" filter="dissolve">
                                      <p:cBhvr>
                                        <p:cTn id="23" dur="500"/>
                                        <p:tgtEl>
                                          <p:spTgt spid="5939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59399"/>
                                        </p:tgtEl>
                                        <p:attrNameLst>
                                          <p:attrName>style.visibility</p:attrName>
                                        </p:attrNameLst>
                                      </p:cBhvr>
                                      <p:to>
                                        <p:strVal val="visible"/>
                                      </p:to>
                                    </p:set>
                                    <p:animEffect transition="in" filter="dissolve">
                                      <p:cBhvr>
                                        <p:cTn id="28" dur="500"/>
                                        <p:tgtEl>
                                          <p:spTgt spid="5939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59395">
                                            <p:txEl>
                                              <p:pRg st="0" end="0"/>
                                            </p:txEl>
                                          </p:spTgt>
                                        </p:tgtEl>
                                        <p:attrNameLst>
                                          <p:attrName>style.visibility</p:attrName>
                                        </p:attrNameLst>
                                      </p:cBhvr>
                                      <p:to>
                                        <p:strVal val="visible"/>
                                      </p:to>
                                    </p:set>
                                    <p:anim calcmode="lin" valueType="num">
                                      <p:cBhvr additive="base">
                                        <p:cTn id="33" dur="500" fill="hold"/>
                                        <p:tgtEl>
                                          <p:spTgt spid="59395">
                                            <p:txEl>
                                              <p:pRg st="0" end="0"/>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593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59395">
                                            <p:txEl>
                                              <p:pRg st="1" end="1"/>
                                            </p:txEl>
                                          </p:spTgt>
                                        </p:tgtEl>
                                        <p:attrNameLst>
                                          <p:attrName>style.visibility</p:attrName>
                                        </p:attrNameLst>
                                      </p:cBhvr>
                                      <p:to>
                                        <p:strVal val="visible"/>
                                      </p:to>
                                    </p:set>
                                    <p:anim calcmode="lin" valueType="num">
                                      <p:cBhvr additive="base">
                                        <p:cTn id="39" dur="500" fill="hold"/>
                                        <p:tgtEl>
                                          <p:spTgt spid="59395">
                                            <p:txEl>
                                              <p:pRg st="1" end="1"/>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593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59395">
                                            <p:txEl>
                                              <p:pRg st="2" end="2"/>
                                            </p:txEl>
                                          </p:spTgt>
                                        </p:tgtEl>
                                        <p:attrNameLst>
                                          <p:attrName>style.visibility</p:attrName>
                                        </p:attrNameLst>
                                      </p:cBhvr>
                                      <p:to>
                                        <p:strVal val="visible"/>
                                      </p:to>
                                    </p:set>
                                    <p:anim calcmode="lin" valueType="num">
                                      <p:cBhvr additive="base">
                                        <p:cTn id="45" dur="500" fill="hold"/>
                                        <p:tgtEl>
                                          <p:spTgt spid="59395">
                                            <p:txEl>
                                              <p:pRg st="2" end="2"/>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593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59395">
                                            <p:txEl>
                                              <p:pRg st="3" end="3"/>
                                            </p:txEl>
                                          </p:spTgt>
                                        </p:tgtEl>
                                        <p:attrNameLst>
                                          <p:attrName>style.visibility</p:attrName>
                                        </p:attrNameLst>
                                      </p:cBhvr>
                                      <p:to>
                                        <p:strVal val="visible"/>
                                      </p:to>
                                    </p:set>
                                    <p:anim calcmode="lin" valueType="num">
                                      <p:cBhvr additive="base">
                                        <p:cTn id="51" dur="500" fill="hold"/>
                                        <p:tgtEl>
                                          <p:spTgt spid="59395">
                                            <p:txEl>
                                              <p:pRg st="3" end="3"/>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5939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utoUpdateAnimBg="0"/>
      <p:bldP spid="59395" grpId="0" build="p" autoUpdateAnimBg="0"/>
      <p:bldP spid="59398" grpId="0" autoUpdateAnimBg="0"/>
      <p:bldP spid="59399"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body" idx="1"/>
          </p:nvPr>
        </p:nvSpPr>
        <p:spPr>
          <a:xfrm>
            <a:off x="381000" y="5410200"/>
            <a:ext cx="8382000" cy="1219200"/>
          </a:xfrm>
        </p:spPr>
        <p:txBody>
          <a:bodyPr/>
          <a:lstStyle/>
          <a:p>
            <a:r>
              <a:rPr lang="en-US" sz="2800"/>
              <a:t>Fusiform cells have complex, nonlinear characteristics similar to Purkinje cell in the cerebellum</a:t>
            </a:r>
          </a:p>
        </p:txBody>
      </p:sp>
      <p:pic>
        <p:nvPicPr>
          <p:cNvPr id="60419" name="Picture 3" descr="fusiform cell characteristics"/>
          <p:cNvPicPr>
            <a:picLocks noChangeAspect="1" noChangeArrowheads="1"/>
          </p:cNvPicPr>
          <p:nvPr/>
        </p:nvPicPr>
        <p:blipFill>
          <a:blip r:embed="rId2" cstate="print"/>
          <a:srcRect/>
          <a:stretch>
            <a:fillRect/>
          </a:stretch>
        </p:blipFill>
        <p:spPr bwMode="auto">
          <a:xfrm>
            <a:off x="1143000" y="762000"/>
            <a:ext cx="6416675" cy="4392613"/>
          </a:xfrm>
          <a:prstGeom prst="rect">
            <a:avLst/>
          </a:prstGeom>
          <a:noFill/>
        </p:spPr>
      </p:pic>
      <p:sp>
        <p:nvSpPr>
          <p:cNvPr id="60420" name="Rectangle 4"/>
          <p:cNvSpPr>
            <a:spLocks noGrp="1" noChangeArrowheads="1"/>
          </p:cNvSpPr>
          <p:nvPr>
            <p:ph type="title"/>
          </p:nvPr>
        </p:nvSpPr>
        <p:spPr>
          <a:xfrm>
            <a:off x="685800" y="304800"/>
            <a:ext cx="7772400" cy="685800"/>
          </a:xfrm>
        </p:spPr>
        <p:txBody>
          <a:bodyPr/>
          <a:lstStyle/>
          <a:p>
            <a:r>
              <a:rPr lang="en-US" sz="3200">
                <a:solidFill>
                  <a:schemeClr val="accent2"/>
                </a:solidFill>
              </a:rPr>
              <a:t>Fusiform cells are nonlinear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0420"/>
                                        </p:tgtEl>
                                        <p:attrNameLst>
                                          <p:attrName>style.visibility</p:attrName>
                                        </p:attrNameLst>
                                      </p:cBhvr>
                                      <p:to>
                                        <p:strVal val="visible"/>
                                      </p:to>
                                    </p:set>
                                    <p:anim calcmode="lin" valueType="num">
                                      <p:cBhvr additive="base">
                                        <p:cTn id="7" dur="500" fill="hold"/>
                                        <p:tgtEl>
                                          <p:spTgt spid="60420"/>
                                        </p:tgtEl>
                                        <p:attrNameLst>
                                          <p:attrName>ppt_x</p:attrName>
                                        </p:attrNameLst>
                                      </p:cBhvr>
                                      <p:tavLst>
                                        <p:tav tm="0">
                                          <p:val>
                                            <p:strVal val="#ppt_x"/>
                                          </p:val>
                                        </p:tav>
                                        <p:tav tm="100000">
                                          <p:val>
                                            <p:strVal val="#ppt_x"/>
                                          </p:val>
                                        </p:tav>
                                      </p:tavLst>
                                    </p:anim>
                                    <p:anim calcmode="lin" valueType="num">
                                      <p:cBhvr additive="base">
                                        <p:cTn id="8" dur="500" fill="hold"/>
                                        <p:tgtEl>
                                          <p:spTgt spid="604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60419"/>
                                        </p:tgtEl>
                                        <p:attrNameLst>
                                          <p:attrName>style.visibility</p:attrName>
                                        </p:attrNameLst>
                                      </p:cBhvr>
                                      <p:to>
                                        <p:strVal val="visible"/>
                                      </p:to>
                                    </p:set>
                                    <p:animEffect transition="in" filter="dissolve">
                                      <p:cBhvr>
                                        <p:cTn id="12" dur="500"/>
                                        <p:tgtEl>
                                          <p:spTgt spid="60419"/>
                                        </p:tgtEl>
                                      </p:cBhvr>
                                    </p:animEffect>
                                  </p:childTnLst>
                                </p:cTn>
                              </p:par>
                            </p:childTnLst>
                          </p:cTn>
                        </p:par>
                        <p:par>
                          <p:cTn id="13" fill="hold">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60418">
                                            <p:txEl>
                                              <p:pRg st="0" end="0"/>
                                            </p:txEl>
                                          </p:spTgt>
                                        </p:tgtEl>
                                        <p:attrNameLst>
                                          <p:attrName>style.visibility</p:attrName>
                                        </p:attrNameLst>
                                      </p:cBhvr>
                                      <p:to>
                                        <p:strVal val="visible"/>
                                      </p:to>
                                    </p:set>
                                    <p:animEffect transition="in" filter="dissolve">
                                      <p:cBhvr>
                                        <p:cTn id="16" dur="500"/>
                                        <p:tgtEl>
                                          <p:spTgt spid="604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build="p" autoUpdateAnimBg="0" advAuto="0"/>
      <p:bldP spid="60420"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5800" y="381000"/>
            <a:ext cx="7772400" cy="685800"/>
          </a:xfrm>
        </p:spPr>
        <p:txBody>
          <a:bodyPr/>
          <a:lstStyle/>
          <a:p>
            <a:r>
              <a:rPr lang="en-US" sz="3200">
                <a:solidFill>
                  <a:schemeClr val="accent2"/>
                </a:solidFill>
              </a:rPr>
              <a:t>Tuberculoventral neurons</a:t>
            </a:r>
          </a:p>
        </p:txBody>
      </p:sp>
      <p:pic>
        <p:nvPicPr>
          <p:cNvPr id="63491" name="Picture 3" descr="tuberculoventral cell"/>
          <p:cNvPicPr>
            <a:picLocks noChangeAspect="1" noChangeArrowheads="1"/>
          </p:cNvPicPr>
          <p:nvPr/>
        </p:nvPicPr>
        <p:blipFill>
          <a:blip r:embed="rId2" cstate="print"/>
          <a:srcRect/>
          <a:stretch>
            <a:fillRect/>
          </a:stretch>
        </p:blipFill>
        <p:spPr bwMode="auto">
          <a:xfrm>
            <a:off x="0" y="1524000"/>
            <a:ext cx="4940300" cy="4908550"/>
          </a:xfrm>
          <a:prstGeom prst="rect">
            <a:avLst/>
          </a:prstGeom>
          <a:noFill/>
        </p:spPr>
      </p:pic>
      <p:sp>
        <p:nvSpPr>
          <p:cNvPr id="63492" name="Rectangle 4"/>
          <p:cNvSpPr>
            <a:spLocks noGrp="1" noChangeArrowheads="1"/>
          </p:cNvSpPr>
          <p:nvPr>
            <p:ph type="body" idx="1"/>
          </p:nvPr>
        </p:nvSpPr>
        <p:spPr>
          <a:xfrm>
            <a:off x="4724400" y="1524000"/>
            <a:ext cx="4114800" cy="4953000"/>
          </a:xfrm>
        </p:spPr>
        <p:txBody>
          <a:bodyPr/>
          <a:lstStyle/>
          <a:p>
            <a:r>
              <a:rPr lang="en-US" sz="2400"/>
              <a:t>Tuberculoventral neurons in the deep layer of the DCN project to the VCN</a:t>
            </a:r>
          </a:p>
          <a:p>
            <a:r>
              <a:rPr lang="en-US" sz="2400"/>
              <a:t>They inhibit cells that receive inputs from the same auditory nerve fibers that innervate them – it is a frequency-specific inhibition</a:t>
            </a:r>
          </a:p>
          <a:p>
            <a:r>
              <a:rPr lang="en-US" sz="2400"/>
              <a:t>The inhibition is delayed</a:t>
            </a:r>
          </a:p>
          <a:p>
            <a:r>
              <a:rPr lang="en-US" sz="2400"/>
              <a:t>A delayed, frequency-specific inhibition can suppress echoes</a:t>
            </a: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3490"/>
                                        </p:tgtEl>
                                        <p:attrNameLst>
                                          <p:attrName>style.visibility</p:attrName>
                                        </p:attrNameLst>
                                      </p:cBhvr>
                                      <p:to>
                                        <p:strVal val="visible"/>
                                      </p:to>
                                    </p:set>
                                    <p:anim calcmode="lin" valueType="num">
                                      <p:cBhvr additive="base">
                                        <p:cTn id="7" dur="500" fill="hold"/>
                                        <p:tgtEl>
                                          <p:spTgt spid="63490"/>
                                        </p:tgtEl>
                                        <p:attrNameLst>
                                          <p:attrName>ppt_x</p:attrName>
                                        </p:attrNameLst>
                                      </p:cBhvr>
                                      <p:tavLst>
                                        <p:tav tm="0">
                                          <p:val>
                                            <p:strVal val="#ppt_x"/>
                                          </p:val>
                                        </p:tav>
                                        <p:tav tm="100000">
                                          <p:val>
                                            <p:strVal val="#ppt_x"/>
                                          </p:val>
                                        </p:tav>
                                      </p:tavLst>
                                    </p:anim>
                                    <p:anim calcmode="lin" valueType="num">
                                      <p:cBhvr additive="base">
                                        <p:cTn id="8" dur="500" fill="hold"/>
                                        <p:tgtEl>
                                          <p:spTgt spid="6349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 presetClass="entr" presetSubtype="16" fill="hold" grpId="0" nodeType="afterEffect">
                                  <p:stCondLst>
                                    <p:cond delay="0"/>
                                  </p:stCondLst>
                                  <p:childTnLst>
                                    <p:set>
                                      <p:cBhvr>
                                        <p:cTn id="11" dur="1" fill="hold">
                                          <p:stCondLst>
                                            <p:cond delay="0"/>
                                          </p:stCondLst>
                                        </p:cTn>
                                        <p:tgtEl>
                                          <p:spTgt spid="63492">
                                            <p:txEl>
                                              <p:pRg st="0" end="0"/>
                                            </p:txEl>
                                          </p:spTgt>
                                        </p:tgtEl>
                                        <p:attrNameLst>
                                          <p:attrName>style.visibility</p:attrName>
                                        </p:attrNameLst>
                                      </p:cBhvr>
                                      <p:to>
                                        <p:strVal val="visible"/>
                                      </p:to>
                                    </p:set>
                                    <p:animEffect transition="in" filter="box(in)">
                                      <p:cBhvr>
                                        <p:cTn id="12" dur="500"/>
                                        <p:tgtEl>
                                          <p:spTgt spid="63492">
                                            <p:txEl>
                                              <p:pRg st="0" end="0"/>
                                            </p:txEl>
                                          </p:spTgt>
                                        </p:tgtEl>
                                      </p:cBhvr>
                                    </p:animEffect>
                                  </p:childTnLst>
                                </p:cTn>
                              </p:par>
                            </p:childTnLst>
                          </p:cTn>
                        </p:par>
                        <p:par>
                          <p:cTn id="13" fill="hold">
                            <p:stCondLst>
                              <p:cond delay="1000"/>
                            </p:stCondLst>
                            <p:childTnLst>
                              <p:par>
                                <p:cTn id="14" presetID="4" presetClass="entr" presetSubtype="16" fill="hold" grpId="0" nodeType="afterEffect">
                                  <p:stCondLst>
                                    <p:cond delay="0"/>
                                  </p:stCondLst>
                                  <p:childTnLst>
                                    <p:set>
                                      <p:cBhvr>
                                        <p:cTn id="15" dur="1" fill="hold">
                                          <p:stCondLst>
                                            <p:cond delay="0"/>
                                          </p:stCondLst>
                                        </p:cTn>
                                        <p:tgtEl>
                                          <p:spTgt spid="63492">
                                            <p:txEl>
                                              <p:pRg st="1" end="1"/>
                                            </p:txEl>
                                          </p:spTgt>
                                        </p:tgtEl>
                                        <p:attrNameLst>
                                          <p:attrName>style.visibility</p:attrName>
                                        </p:attrNameLst>
                                      </p:cBhvr>
                                      <p:to>
                                        <p:strVal val="visible"/>
                                      </p:to>
                                    </p:set>
                                    <p:animEffect transition="in" filter="box(in)">
                                      <p:cBhvr>
                                        <p:cTn id="16" dur="500"/>
                                        <p:tgtEl>
                                          <p:spTgt spid="63492">
                                            <p:txEl>
                                              <p:pRg st="1" end="1"/>
                                            </p:txEl>
                                          </p:spTgt>
                                        </p:tgtEl>
                                      </p:cBhvr>
                                    </p:animEffect>
                                  </p:childTnLst>
                                </p:cTn>
                              </p:par>
                            </p:childTnLst>
                          </p:cTn>
                        </p:par>
                        <p:par>
                          <p:cTn id="17" fill="hold">
                            <p:stCondLst>
                              <p:cond delay="1500"/>
                            </p:stCondLst>
                            <p:childTnLst>
                              <p:par>
                                <p:cTn id="18" presetID="4" presetClass="entr" presetSubtype="16" fill="hold" grpId="0" nodeType="afterEffect">
                                  <p:stCondLst>
                                    <p:cond delay="0"/>
                                  </p:stCondLst>
                                  <p:childTnLst>
                                    <p:set>
                                      <p:cBhvr>
                                        <p:cTn id="19" dur="1" fill="hold">
                                          <p:stCondLst>
                                            <p:cond delay="0"/>
                                          </p:stCondLst>
                                        </p:cTn>
                                        <p:tgtEl>
                                          <p:spTgt spid="63492">
                                            <p:txEl>
                                              <p:pRg st="2" end="2"/>
                                            </p:txEl>
                                          </p:spTgt>
                                        </p:tgtEl>
                                        <p:attrNameLst>
                                          <p:attrName>style.visibility</p:attrName>
                                        </p:attrNameLst>
                                      </p:cBhvr>
                                      <p:to>
                                        <p:strVal val="visible"/>
                                      </p:to>
                                    </p:set>
                                    <p:animEffect transition="in" filter="box(in)">
                                      <p:cBhvr>
                                        <p:cTn id="20" dur="500"/>
                                        <p:tgtEl>
                                          <p:spTgt spid="63492">
                                            <p:txEl>
                                              <p:pRg st="2" end="2"/>
                                            </p:txEl>
                                          </p:spTgt>
                                        </p:tgtEl>
                                      </p:cBhvr>
                                    </p:animEffect>
                                  </p:childTnLst>
                                </p:cTn>
                              </p:par>
                            </p:childTnLst>
                          </p:cTn>
                        </p:par>
                        <p:par>
                          <p:cTn id="21" fill="hold">
                            <p:stCondLst>
                              <p:cond delay="2000"/>
                            </p:stCondLst>
                            <p:childTnLst>
                              <p:par>
                                <p:cTn id="22" presetID="4" presetClass="entr" presetSubtype="16" fill="hold" grpId="0" nodeType="afterEffect">
                                  <p:stCondLst>
                                    <p:cond delay="0"/>
                                  </p:stCondLst>
                                  <p:childTnLst>
                                    <p:set>
                                      <p:cBhvr>
                                        <p:cTn id="23" dur="1" fill="hold">
                                          <p:stCondLst>
                                            <p:cond delay="0"/>
                                          </p:stCondLst>
                                        </p:cTn>
                                        <p:tgtEl>
                                          <p:spTgt spid="63492">
                                            <p:txEl>
                                              <p:pRg st="3" end="3"/>
                                            </p:txEl>
                                          </p:spTgt>
                                        </p:tgtEl>
                                        <p:attrNameLst>
                                          <p:attrName>style.visibility</p:attrName>
                                        </p:attrNameLst>
                                      </p:cBhvr>
                                      <p:to>
                                        <p:strVal val="visible"/>
                                      </p:to>
                                    </p:set>
                                    <p:animEffect transition="in" filter="box(in)">
                                      <p:cBhvr>
                                        <p:cTn id="24" dur="500"/>
                                        <p:tgtEl>
                                          <p:spTgt spid="6349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autoUpdateAnimBg="0"/>
      <p:bldP spid="63492" grpId="0" build="p" autoUpdateAnimBg="0" advAuto="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228600"/>
            <a:ext cx="8229600" cy="838200"/>
          </a:xfrm>
        </p:spPr>
        <p:txBody>
          <a:bodyPr/>
          <a:lstStyle/>
          <a:p>
            <a:r>
              <a:rPr lang="en-US" sz="3000">
                <a:solidFill>
                  <a:schemeClr val="accent2"/>
                </a:solidFill>
              </a:rPr>
              <a:t>Characteristics of Dorsal Cochlear Nucleus Neurons</a:t>
            </a:r>
          </a:p>
        </p:txBody>
      </p:sp>
      <p:graphicFrame>
        <p:nvGraphicFramePr>
          <p:cNvPr id="64515" name="Group 3"/>
          <p:cNvGraphicFramePr>
            <a:graphicFrameLocks noGrp="1"/>
          </p:cNvGraphicFramePr>
          <p:nvPr>
            <p:ph type="tbl" idx="1"/>
          </p:nvPr>
        </p:nvGraphicFramePr>
        <p:xfrm>
          <a:off x="1143000" y="1219200"/>
          <a:ext cx="7086600" cy="5362259"/>
        </p:xfrm>
        <a:graphic>
          <a:graphicData uri="http://schemas.openxmlformats.org/drawingml/2006/table">
            <a:tbl>
              <a:tblPr/>
              <a:tblGrid>
                <a:gridCol w="1435100"/>
                <a:gridCol w="1765300"/>
                <a:gridCol w="1693863"/>
                <a:gridCol w="2192337"/>
              </a:tblGrid>
              <a:tr h="715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Fusiform cells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Granule cells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Tuberculoventral neurons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alpha val="50000"/>
                      </a:schemeClr>
                    </a:solidFill>
                  </a:tcPr>
                </a:tc>
              </a:tr>
              <a:tr h="498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Tuning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Narrow/broad sidebands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Narrow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67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Intrinsic Membrane Properties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Nonlinear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Nonlinear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67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PST Histogram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Pauser - Buildup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Many different shapes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67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Function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Compensate for motion of pinna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Convey info about position of pinna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Suppress echoes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67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Project to - send info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00">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Inferior Colliculus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Molecular layer of DCN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rPr>
                        <a:t>Ventral cochlear nucleus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4514"/>
                                        </p:tgtEl>
                                        <p:attrNameLst>
                                          <p:attrName>style.visibility</p:attrName>
                                        </p:attrNameLst>
                                      </p:cBhvr>
                                      <p:to>
                                        <p:strVal val="visible"/>
                                      </p:to>
                                    </p:set>
                                    <p:anim calcmode="lin" valueType="num">
                                      <p:cBhvr additive="base">
                                        <p:cTn id="7" dur="500" fill="hold"/>
                                        <p:tgtEl>
                                          <p:spTgt spid="64514"/>
                                        </p:tgtEl>
                                        <p:attrNameLst>
                                          <p:attrName>ppt_x</p:attrName>
                                        </p:attrNameLst>
                                      </p:cBhvr>
                                      <p:tavLst>
                                        <p:tav tm="0">
                                          <p:val>
                                            <p:strVal val="#ppt_x"/>
                                          </p:val>
                                        </p:tav>
                                        <p:tav tm="100000">
                                          <p:val>
                                            <p:strVal val="#ppt_x"/>
                                          </p:val>
                                        </p:tav>
                                      </p:tavLst>
                                    </p:anim>
                                    <p:anim calcmode="lin" valueType="num">
                                      <p:cBhvr additive="base">
                                        <p:cTn id="8" dur="500" fill="hold"/>
                                        <p:tgtEl>
                                          <p:spTgt spid="645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5" fill="hold" nodeType="afterEffect">
                                  <p:stCondLst>
                                    <p:cond delay="0"/>
                                  </p:stCondLst>
                                  <p:childTnLst>
                                    <p:set>
                                      <p:cBhvr>
                                        <p:cTn id="11" dur="1" fill="hold">
                                          <p:stCondLst>
                                            <p:cond delay="0"/>
                                          </p:stCondLst>
                                        </p:cTn>
                                        <p:tgtEl>
                                          <p:spTgt spid="64515"/>
                                        </p:tgtEl>
                                        <p:attrNameLst>
                                          <p:attrName>style.visibility</p:attrName>
                                        </p:attrNameLst>
                                      </p:cBhvr>
                                      <p:to>
                                        <p:strVal val="visible"/>
                                      </p:to>
                                    </p:set>
                                    <p:animEffect transition="in" filter="checkerboard(down)">
                                      <p:cBhvr>
                                        <p:cTn id="12" dur="500"/>
                                        <p:tgtEl>
                                          <p:spTgt spid="64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85800" y="304800"/>
            <a:ext cx="7772400" cy="1143000"/>
          </a:xfrm>
        </p:spPr>
        <p:txBody>
          <a:bodyPr/>
          <a:lstStyle/>
          <a:p>
            <a:r>
              <a:rPr lang="en-US" sz="3200">
                <a:solidFill>
                  <a:schemeClr val="accent2"/>
                </a:solidFill>
              </a:rPr>
              <a:t>Role of the cochlear nucleus</a:t>
            </a:r>
          </a:p>
        </p:txBody>
      </p:sp>
      <p:sp>
        <p:nvSpPr>
          <p:cNvPr id="65539" name="Rectangle 3"/>
          <p:cNvSpPr>
            <a:spLocks noGrp="1" noChangeArrowheads="1"/>
          </p:cNvSpPr>
          <p:nvPr>
            <p:ph type="body" idx="1"/>
          </p:nvPr>
        </p:nvSpPr>
        <p:spPr>
          <a:xfrm>
            <a:off x="457200" y="1219200"/>
            <a:ext cx="8229600" cy="4876800"/>
          </a:xfrm>
        </p:spPr>
        <p:txBody>
          <a:bodyPr/>
          <a:lstStyle/>
          <a:p>
            <a:r>
              <a:rPr lang="en-US" sz="2800"/>
              <a:t>Spread information from an auditory nerve fiber onto multiple parallel ascending pathways</a:t>
            </a:r>
          </a:p>
          <a:p>
            <a:r>
              <a:rPr lang="en-US" sz="2800"/>
              <a:t>Extract specific features of the stimulus</a:t>
            </a:r>
          </a:p>
          <a:p>
            <a:pPr lvl="1"/>
            <a:r>
              <a:rPr lang="en-US" sz="2400"/>
              <a:t>Intensity in a critical band</a:t>
            </a:r>
          </a:p>
          <a:p>
            <a:pPr lvl="1"/>
            <a:r>
              <a:rPr lang="en-US" sz="2400"/>
              <a:t>Overall intensity</a:t>
            </a:r>
          </a:p>
          <a:p>
            <a:pPr lvl="1"/>
            <a:r>
              <a:rPr lang="en-US" sz="2400"/>
              <a:t>Synchrony across frequency</a:t>
            </a:r>
          </a:p>
          <a:p>
            <a:r>
              <a:rPr lang="en-US" sz="2800"/>
              <a:t>Process information to make subsequent analysis possible</a:t>
            </a:r>
          </a:p>
          <a:p>
            <a:pPr lvl="1"/>
            <a:r>
              <a:rPr lang="en-US" sz="2400"/>
              <a:t>Echo suppression</a:t>
            </a:r>
          </a:p>
          <a:p>
            <a:r>
              <a:rPr lang="en-US" sz="2800"/>
              <a:t>Compensate for position of external ear (if necessary)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5538"/>
                                        </p:tgtEl>
                                        <p:attrNameLst>
                                          <p:attrName>style.visibility</p:attrName>
                                        </p:attrNameLst>
                                      </p:cBhvr>
                                      <p:to>
                                        <p:strVal val="visible"/>
                                      </p:to>
                                    </p:set>
                                    <p:anim calcmode="lin" valueType="num">
                                      <p:cBhvr additive="base">
                                        <p:cTn id="7" dur="500" fill="hold"/>
                                        <p:tgtEl>
                                          <p:spTgt spid="65538"/>
                                        </p:tgtEl>
                                        <p:attrNameLst>
                                          <p:attrName>ppt_x</p:attrName>
                                        </p:attrNameLst>
                                      </p:cBhvr>
                                      <p:tavLst>
                                        <p:tav tm="0">
                                          <p:val>
                                            <p:strVal val="#ppt_x"/>
                                          </p:val>
                                        </p:tav>
                                        <p:tav tm="100000">
                                          <p:val>
                                            <p:strVal val="#ppt_x"/>
                                          </p:val>
                                        </p:tav>
                                      </p:tavLst>
                                    </p:anim>
                                    <p:anim calcmode="lin" valueType="num">
                                      <p:cBhvr additive="base">
                                        <p:cTn id="8" dur="500" fill="hold"/>
                                        <p:tgtEl>
                                          <p:spTgt spid="6553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5539">
                                            <p:txEl>
                                              <p:pRg st="0" end="0"/>
                                            </p:txEl>
                                          </p:spTgt>
                                        </p:tgtEl>
                                        <p:attrNameLst>
                                          <p:attrName>style.visibility</p:attrName>
                                        </p:attrNameLst>
                                      </p:cBhvr>
                                      <p:to>
                                        <p:strVal val="visible"/>
                                      </p:to>
                                    </p:set>
                                    <p:anim calcmode="lin" valueType="num">
                                      <p:cBhvr additive="base">
                                        <p:cTn id="12" dur="500" fill="hold"/>
                                        <p:tgtEl>
                                          <p:spTgt spid="6553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65539">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65539">
                                            <p:txEl>
                                              <p:pRg st="1" end="1"/>
                                            </p:txEl>
                                          </p:spTgt>
                                        </p:tgtEl>
                                        <p:attrNameLst>
                                          <p:attrName>style.visibility</p:attrName>
                                        </p:attrNameLst>
                                      </p:cBhvr>
                                      <p:to>
                                        <p:strVal val="visible"/>
                                      </p:to>
                                    </p:set>
                                    <p:anim calcmode="lin" valueType="num">
                                      <p:cBhvr additive="base">
                                        <p:cTn id="17" dur="500" fill="hold"/>
                                        <p:tgtEl>
                                          <p:spTgt spid="65539">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65539">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65539">
                                            <p:txEl>
                                              <p:pRg st="2" end="2"/>
                                            </p:txEl>
                                          </p:spTgt>
                                        </p:tgtEl>
                                        <p:attrNameLst>
                                          <p:attrName>style.visibility</p:attrName>
                                        </p:attrNameLst>
                                      </p:cBhvr>
                                      <p:to>
                                        <p:strVal val="visible"/>
                                      </p:to>
                                    </p:set>
                                    <p:anim calcmode="lin" valueType="num">
                                      <p:cBhvr additive="base">
                                        <p:cTn id="21" dur="500" fill="hold"/>
                                        <p:tgtEl>
                                          <p:spTgt spid="65539">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65539">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65539">
                                            <p:txEl>
                                              <p:pRg st="3" end="3"/>
                                            </p:txEl>
                                          </p:spTgt>
                                        </p:tgtEl>
                                        <p:attrNameLst>
                                          <p:attrName>style.visibility</p:attrName>
                                        </p:attrNameLst>
                                      </p:cBhvr>
                                      <p:to>
                                        <p:strVal val="visible"/>
                                      </p:to>
                                    </p:set>
                                    <p:anim calcmode="lin" valueType="num">
                                      <p:cBhvr additive="base">
                                        <p:cTn id="25" dur="500" fill="hold"/>
                                        <p:tgtEl>
                                          <p:spTgt spid="6553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5539">
                                            <p:txEl>
                                              <p:pRg st="3" end="3"/>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65539">
                                            <p:txEl>
                                              <p:pRg st="4" end="4"/>
                                            </p:txEl>
                                          </p:spTgt>
                                        </p:tgtEl>
                                        <p:attrNameLst>
                                          <p:attrName>style.visibility</p:attrName>
                                        </p:attrNameLst>
                                      </p:cBhvr>
                                      <p:to>
                                        <p:strVal val="visible"/>
                                      </p:to>
                                    </p:set>
                                    <p:anim calcmode="lin" valueType="num">
                                      <p:cBhvr additive="base">
                                        <p:cTn id="29" dur="500" fill="hold"/>
                                        <p:tgtEl>
                                          <p:spTgt spid="65539">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65539">
                                            <p:txEl>
                                              <p:pRg st="4" end="4"/>
                                            </p:txEl>
                                          </p:spTgt>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8" fill="hold" grpId="0" nodeType="afterEffect">
                                  <p:stCondLst>
                                    <p:cond delay="0"/>
                                  </p:stCondLst>
                                  <p:childTnLst>
                                    <p:set>
                                      <p:cBhvr>
                                        <p:cTn id="33" dur="1" fill="hold">
                                          <p:stCondLst>
                                            <p:cond delay="0"/>
                                          </p:stCondLst>
                                        </p:cTn>
                                        <p:tgtEl>
                                          <p:spTgt spid="65539">
                                            <p:txEl>
                                              <p:pRg st="5" end="5"/>
                                            </p:txEl>
                                          </p:spTgt>
                                        </p:tgtEl>
                                        <p:attrNameLst>
                                          <p:attrName>style.visibility</p:attrName>
                                        </p:attrNameLst>
                                      </p:cBhvr>
                                      <p:to>
                                        <p:strVal val="visible"/>
                                      </p:to>
                                    </p:set>
                                    <p:anim calcmode="lin" valueType="num">
                                      <p:cBhvr additive="base">
                                        <p:cTn id="34" dur="500" fill="hold"/>
                                        <p:tgtEl>
                                          <p:spTgt spid="65539">
                                            <p:txEl>
                                              <p:pRg st="5" end="5"/>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65539">
                                            <p:txEl>
                                              <p:pRg st="5" end="5"/>
                                            </p:txEl>
                                          </p:spTgt>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65539">
                                            <p:txEl>
                                              <p:pRg st="6" end="6"/>
                                            </p:txEl>
                                          </p:spTgt>
                                        </p:tgtEl>
                                        <p:attrNameLst>
                                          <p:attrName>style.visibility</p:attrName>
                                        </p:attrNameLst>
                                      </p:cBhvr>
                                      <p:to>
                                        <p:strVal val="visible"/>
                                      </p:to>
                                    </p:set>
                                    <p:anim calcmode="lin" valueType="num">
                                      <p:cBhvr additive="base">
                                        <p:cTn id="38" dur="500" fill="hold"/>
                                        <p:tgtEl>
                                          <p:spTgt spid="65539">
                                            <p:txEl>
                                              <p:pRg st="6" end="6"/>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65539">
                                            <p:txEl>
                                              <p:pRg st="6" end="6"/>
                                            </p:txEl>
                                          </p:spTgt>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2" presetClass="entr" presetSubtype="8" fill="hold" grpId="0" nodeType="afterEffect">
                                  <p:stCondLst>
                                    <p:cond delay="0"/>
                                  </p:stCondLst>
                                  <p:childTnLst>
                                    <p:set>
                                      <p:cBhvr>
                                        <p:cTn id="42" dur="1" fill="hold">
                                          <p:stCondLst>
                                            <p:cond delay="0"/>
                                          </p:stCondLst>
                                        </p:cTn>
                                        <p:tgtEl>
                                          <p:spTgt spid="65539">
                                            <p:txEl>
                                              <p:pRg st="7" end="7"/>
                                            </p:txEl>
                                          </p:spTgt>
                                        </p:tgtEl>
                                        <p:attrNameLst>
                                          <p:attrName>style.visibility</p:attrName>
                                        </p:attrNameLst>
                                      </p:cBhvr>
                                      <p:to>
                                        <p:strVal val="visible"/>
                                      </p:to>
                                    </p:set>
                                    <p:anim calcmode="lin" valueType="num">
                                      <p:cBhvr additive="base">
                                        <p:cTn id="43" dur="500" fill="hold"/>
                                        <p:tgtEl>
                                          <p:spTgt spid="65539">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5539">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autoUpdateAnimBg="0"/>
      <p:bldP spid="65539" grpId="0" build="p" autoUpdateAnimBg="0" advAuto="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z="3200" dirty="0" smtClean="0">
                <a:solidFill>
                  <a:schemeClr val="accent2"/>
                </a:solidFill>
              </a:rPr>
              <a:t>Auditory Pathway to Cortex</a:t>
            </a:r>
            <a:endParaRPr lang="en-US" sz="3200" dirty="0">
              <a:solidFill>
                <a:schemeClr val="accent2"/>
              </a:solidFill>
            </a:endParaRPr>
          </a:p>
        </p:txBody>
      </p:sp>
      <p:pic>
        <p:nvPicPr>
          <p:cNvPr id="107523" name="Picture 3" descr="cochlear nucleus 1"/>
          <p:cNvPicPr>
            <a:picLocks noChangeAspect="1" noChangeArrowheads="1"/>
          </p:cNvPicPr>
          <p:nvPr/>
        </p:nvPicPr>
        <p:blipFill>
          <a:blip r:embed="rId3" cstate="print"/>
          <a:srcRect/>
          <a:stretch>
            <a:fillRect/>
          </a:stretch>
        </p:blipFill>
        <p:spPr bwMode="auto">
          <a:xfrm>
            <a:off x="657225" y="1847850"/>
            <a:ext cx="5035550" cy="3859213"/>
          </a:xfrm>
          <a:prstGeom prst="rect">
            <a:avLst/>
          </a:prstGeom>
          <a:noFill/>
        </p:spPr>
      </p:pic>
      <p:pic>
        <p:nvPicPr>
          <p:cNvPr id="107524" name="Picture 4" descr="cochlear nucleus 2"/>
          <p:cNvPicPr>
            <a:picLocks noChangeAspect="1" noChangeArrowheads="1"/>
          </p:cNvPicPr>
          <p:nvPr/>
        </p:nvPicPr>
        <p:blipFill>
          <a:blip r:embed="rId4" cstate="print"/>
          <a:srcRect/>
          <a:stretch>
            <a:fillRect/>
          </a:stretch>
        </p:blipFill>
        <p:spPr bwMode="auto">
          <a:xfrm>
            <a:off x="5876925" y="2295525"/>
            <a:ext cx="2767013" cy="3136900"/>
          </a:xfrm>
          <a:prstGeom prst="rect">
            <a:avLst/>
          </a:prstGeom>
          <a:noFill/>
        </p:spPr>
      </p:pic>
      <p:pic>
        <p:nvPicPr>
          <p:cNvPr id="107525" name="Picture 5">
            <a:hlinkClick r:id="" action="ppaction://media"/>
          </p:cNvPr>
          <p:cNvPicPr>
            <a:picLocks noRot="1" noChangeAspect="1" noChangeArrowheads="1"/>
          </p:cNvPicPr>
          <p:nvPr>
            <a:wavAudioFile r:embed="rId1" name="Excerpt from Largo al factotum.wav"/>
          </p:nvPr>
        </p:nvPicPr>
        <p:blipFill>
          <a:blip r:embed="rId5" cstate="print"/>
          <a:srcRect/>
          <a:stretch>
            <a:fillRect/>
          </a:stretch>
        </p:blipFill>
        <p:spPr bwMode="auto">
          <a:xfrm>
            <a:off x="4648200" y="5638800"/>
            <a:ext cx="304800" cy="304800"/>
          </a:xfrm>
          <a:prstGeom prst="rect">
            <a:avLst/>
          </a:prstGeom>
          <a:noFill/>
        </p:spPr>
      </p:pic>
    </p:spTree>
    <p:extLst>
      <p:ext uri="{BB962C8B-B14F-4D97-AF65-F5344CB8AC3E}">
        <p14:creationId xmlns:p14="http://schemas.microsoft.com/office/powerpoint/2010/main" val="388353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7522"/>
                                        </p:tgtEl>
                                        <p:attrNameLst>
                                          <p:attrName>style.visibility</p:attrName>
                                        </p:attrNameLst>
                                      </p:cBhvr>
                                      <p:to>
                                        <p:strVal val="visible"/>
                                      </p:to>
                                    </p:set>
                                    <p:anim calcmode="lin" valueType="num">
                                      <p:cBhvr additive="base">
                                        <p:cTn id="7" dur="500" fill="hold"/>
                                        <p:tgtEl>
                                          <p:spTgt spid="107522"/>
                                        </p:tgtEl>
                                        <p:attrNameLst>
                                          <p:attrName>ppt_x</p:attrName>
                                        </p:attrNameLst>
                                      </p:cBhvr>
                                      <p:tavLst>
                                        <p:tav tm="0">
                                          <p:val>
                                            <p:strVal val="#ppt_x"/>
                                          </p:val>
                                        </p:tav>
                                        <p:tav tm="100000">
                                          <p:val>
                                            <p:strVal val="#ppt_x"/>
                                          </p:val>
                                        </p:tav>
                                      </p:tavLst>
                                    </p:anim>
                                    <p:anim calcmode="lin" valueType="num">
                                      <p:cBhvr additive="base">
                                        <p:cTn id="8" dur="500" fill="hold"/>
                                        <p:tgtEl>
                                          <p:spTgt spid="10752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107523"/>
                                        </p:tgtEl>
                                        <p:attrNameLst>
                                          <p:attrName>style.visibility</p:attrName>
                                        </p:attrNameLst>
                                      </p:cBhvr>
                                      <p:to>
                                        <p:strVal val="visible"/>
                                      </p:to>
                                    </p:set>
                                    <p:anim calcmode="lin" valueType="num">
                                      <p:cBhvr>
                                        <p:cTn id="12" dur="500" fill="hold"/>
                                        <p:tgtEl>
                                          <p:spTgt spid="107523"/>
                                        </p:tgtEl>
                                        <p:attrNameLst>
                                          <p:attrName>ppt_w</p:attrName>
                                        </p:attrNameLst>
                                      </p:cBhvr>
                                      <p:tavLst>
                                        <p:tav tm="0">
                                          <p:val>
                                            <p:fltVal val="0"/>
                                          </p:val>
                                        </p:tav>
                                        <p:tav tm="100000">
                                          <p:val>
                                            <p:strVal val="#ppt_w"/>
                                          </p:val>
                                        </p:tav>
                                      </p:tavLst>
                                    </p:anim>
                                    <p:anim calcmode="lin" valueType="num">
                                      <p:cBhvr>
                                        <p:cTn id="13" dur="500" fill="hold"/>
                                        <p:tgtEl>
                                          <p:spTgt spid="107523"/>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07524"/>
                                        </p:tgtEl>
                                        <p:attrNameLst>
                                          <p:attrName>style.visibility</p:attrName>
                                        </p:attrNameLst>
                                      </p:cBhvr>
                                      <p:to>
                                        <p:strVal val="visible"/>
                                      </p:to>
                                    </p:set>
                                    <p:anim calcmode="lin" valueType="num">
                                      <p:cBhvr>
                                        <p:cTn id="17" dur="500" fill="hold"/>
                                        <p:tgtEl>
                                          <p:spTgt spid="107524"/>
                                        </p:tgtEl>
                                        <p:attrNameLst>
                                          <p:attrName>ppt_w</p:attrName>
                                        </p:attrNameLst>
                                      </p:cBhvr>
                                      <p:tavLst>
                                        <p:tav tm="0">
                                          <p:val>
                                            <p:fltVal val="0"/>
                                          </p:val>
                                        </p:tav>
                                        <p:tav tm="100000">
                                          <p:val>
                                            <p:strVal val="#ppt_w"/>
                                          </p:val>
                                        </p:tav>
                                      </p:tavLst>
                                    </p:anim>
                                    <p:anim calcmode="lin" valueType="num">
                                      <p:cBhvr>
                                        <p:cTn id="18" dur="500" fill="hold"/>
                                        <p:tgtEl>
                                          <p:spTgt spid="1075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7525"/>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14364" fill="hold"/>
                                        <p:tgtEl>
                                          <p:spTgt spid="107525"/>
                                        </p:tgtEl>
                                      </p:cBhvr>
                                    </p:cmd>
                                  </p:childTnLst>
                                </p:cTn>
                              </p:par>
                            </p:childTnLst>
                          </p:cTn>
                        </p:par>
                      </p:childTnLst>
                    </p:cTn>
                  </p:par>
                </p:childTnLst>
              </p:cTn>
              <p:nextCondLst>
                <p:cond evt="onClick" delay="0">
                  <p:tgtEl>
                    <p:spTgt spid="107525"/>
                  </p:tgtEl>
                </p:cond>
              </p:nextCondLst>
            </p:seq>
            <p:audio>
              <p:cMediaNode vol="93000">
                <p:cTn id="24" fill="hold" display="0">
                  <p:stCondLst>
                    <p:cond delay="indefinite"/>
                  </p:stCondLst>
                  <p:endCondLst>
                    <p:cond evt="onNext" delay="0">
                      <p:tgtEl>
                        <p:sldTgt/>
                      </p:tgtEl>
                    </p:cond>
                    <p:cond evt="onPrev" delay="0">
                      <p:tgtEl>
                        <p:sldTgt/>
                      </p:tgtEl>
                    </p:cond>
                    <p:cond evt="onStopAudio" delay="0">
                      <p:tgtEl>
                        <p:sldTgt/>
                      </p:tgtEl>
                    </p:cond>
                  </p:endCondLst>
                </p:cTn>
                <p:tgtEl>
                  <p:spTgt spid="107525"/>
                </p:tgtEl>
              </p:cMediaNode>
            </p:audio>
          </p:childTnLst>
        </p:cTn>
      </p:par>
    </p:tnLst>
    <p:bldLst>
      <p:bldP spid="107522"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5800" y="609600"/>
            <a:ext cx="7772400" cy="762000"/>
          </a:xfrm>
        </p:spPr>
        <p:txBody>
          <a:bodyPr/>
          <a:lstStyle/>
          <a:p>
            <a:r>
              <a:rPr lang="en-US" sz="3200">
                <a:solidFill>
                  <a:schemeClr val="accent2"/>
                </a:solidFill>
              </a:rPr>
              <a:t>Projections from the cochlear nucleus</a:t>
            </a:r>
          </a:p>
        </p:txBody>
      </p:sp>
      <p:sp>
        <p:nvSpPr>
          <p:cNvPr id="66563" name="Text Box 3"/>
          <p:cNvSpPr txBox="1">
            <a:spLocks noChangeArrowheads="1"/>
          </p:cNvSpPr>
          <p:nvPr/>
        </p:nvSpPr>
        <p:spPr bwMode="auto">
          <a:xfrm>
            <a:off x="228600" y="3649663"/>
            <a:ext cx="1447800" cy="847725"/>
          </a:xfrm>
          <a:prstGeom prst="rect">
            <a:avLst/>
          </a:prstGeom>
          <a:noFill/>
          <a:ln w="25400">
            <a:solidFill>
              <a:schemeClr val="accent2"/>
            </a:solidFill>
            <a:miter lim="800000"/>
            <a:headEnd/>
            <a:tailEnd/>
          </a:ln>
          <a:effectLst/>
        </p:spPr>
        <p:txBody>
          <a:bodyPr>
            <a:spAutoFit/>
          </a:bodyPr>
          <a:lstStyle/>
          <a:p>
            <a:pPr>
              <a:spcBef>
                <a:spcPct val="50000"/>
              </a:spcBef>
            </a:pPr>
            <a:r>
              <a:rPr lang="en-US" sz="2400">
                <a:latin typeface="Times New Roman" charset="0"/>
              </a:rPr>
              <a:t>Cochlear Nucleus</a:t>
            </a:r>
          </a:p>
        </p:txBody>
      </p:sp>
      <p:grpSp>
        <p:nvGrpSpPr>
          <p:cNvPr id="66564" name="Group 4"/>
          <p:cNvGrpSpPr>
            <a:grpSpLocks/>
          </p:cNvGrpSpPr>
          <p:nvPr/>
        </p:nvGrpSpPr>
        <p:grpSpPr bwMode="auto">
          <a:xfrm>
            <a:off x="2438400" y="1981200"/>
            <a:ext cx="1600200" cy="4184650"/>
            <a:chOff x="1536" y="1248"/>
            <a:chExt cx="1008" cy="2636"/>
          </a:xfrm>
        </p:grpSpPr>
        <p:sp>
          <p:nvSpPr>
            <p:cNvPr id="66565" name="Text Box 5"/>
            <p:cNvSpPr txBox="1">
              <a:spLocks noChangeArrowheads="1"/>
            </p:cNvSpPr>
            <p:nvPr/>
          </p:nvSpPr>
          <p:spPr bwMode="auto">
            <a:xfrm>
              <a:off x="1584" y="1248"/>
              <a:ext cx="864" cy="764"/>
            </a:xfrm>
            <a:prstGeom prst="rect">
              <a:avLst/>
            </a:prstGeom>
            <a:noFill/>
            <a:ln w="25400">
              <a:solidFill>
                <a:schemeClr val="accent2"/>
              </a:solidFill>
              <a:miter lim="800000"/>
              <a:headEnd/>
              <a:tailEnd/>
            </a:ln>
            <a:effectLst/>
          </p:spPr>
          <p:txBody>
            <a:bodyPr>
              <a:spAutoFit/>
            </a:bodyPr>
            <a:lstStyle/>
            <a:p>
              <a:pPr>
                <a:spcBef>
                  <a:spcPct val="50000"/>
                </a:spcBef>
              </a:pPr>
              <a:r>
                <a:rPr lang="en-US" sz="2400">
                  <a:latin typeface="Times New Roman" charset="0"/>
                </a:rPr>
                <a:t>Superior Olivary Complex</a:t>
              </a:r>
            </a:p>
          </p:txBody>
        </p:sp>
        <p:sp>
          <p:nvSpPr>
            <p:cNvPr id="66566" name="Text Box 6"/>
            <p:cNvSpPr txBox="1">
              <a:spLocks noChangeArrowheads="1"/>
            </p:cNvSpPr>
            <p:nvPr/>
          </p:nvSpPr>
          <p:spPr bwMode="auto">
            <a:xfrm>
              <a:off x="1536" y="3120"/>
              <a:ext cx="1008" cy="764"/>
            </a:xfrm>
            <a:prstGeom prst="rect">
              <a:avLst/>
            </a:prstGeom>
            <a:noFill/>
            <a:ln w="25400">
              <a:solidFill>
                <a:schemeClr val="accent2"/>
              </a:solidFill>
              <a:miter lim="800000"/>
              <a:headEnd/>
              <a:tailEnd/>
            </a:ln>
            <a:effectLst/>
          </p:spPr>
          <p:txBody>
            <a:bodyPr>
              <a:spAutoFit/>
            </a:bodyPr>
            <a:lstStyle/>
            <a:p>
              <a:pPr>
                <a:spcBef>
                  <a:spcPct val="50000"/>
                </a:spcBef>
              </a:pPr>
              <a:r>
                <a:rPr lang="en-US" sz="2400">
                  <a:latin typeface="Times New Roman" charset="0"/>
                </a:rPr>
                <a:t>Nuclei of the Lateral Lemniscus</a:t>
              </a:r>
            </a:p>
          </p:txBody>
        </p:sp>
      </p:grpSp>
      <p:sp>
        <p:nvSpPr>
          <p:cNvPr id="66567" name="Text Box 7"/>
          <p:cNvSpPr txBox="1">
            <a:spLocks noChangeArrowheads="1"/>
          </p:cNvSpPr>
          <p:nvPr/>
        </p:nvSpPr>
        <p:spPr bwMode="auto">
          <a:xfrm>
            <a:off x="4648200" y="3649663"/>
            <a:ext cx="1524000" cy="847725"/>
          </a:xfrm>
          <a:prstGeom prst="rect">
            <a:avLst/>
          </a:prstGeom>
          <a:noFill/>
          <a:ln w="25400">
            <a:solidFill>
              <a:schemeClr val="accent2"/>
            </a:solidFill>
            <a:miter lim="800000"/>
            <a:headEnd/>
            <a:tailEnd/>
          </a:ln>
          <a:effectLst/>
        </p:spPr>
        <p:txBody>
          <a:bodyPr>
            <a:spAutoFit/>
          </a:bodyPr>
          <a:lstStyle/>
          <a:p>
            <a:pPr>
              <a:spcBef>
                <a:spcPct val="50000"/>
              </a:spcBef>
            </a:pPr>
            <a:r>
              <a:rPr lang="en-US" sz="2400">
                <a:latin typeface="Times New Roman" charset="0"/>
              </a:rPr>
              <a:t>Inferior Colliculus</a:t>
            </a:r>
          </a:p>
        </p:txBody>
      </p:sp>
      <p:sp>
        <p:nvSpPr>
          <p:cNvPr id="66568" name="Text Box 8"/>
          <p:cNvSpPr txBox="1">
            <a:spLocks noChangeArrowheads="1"/>
          </p:cNvSpPr>
          <p:nvPr/>
        </p:nvSpPr>
        <p:spPr bwMode="auto">
          <a:xfrm>
            <a:off x="7239000" y="3284538"/>
            <a:ext cx="1600200" cy="1577975"/>
          </a:xfrm>
          <a:prstGeom prst="rect">
            <a:avLst/>
          </a:prstGeom>
          <a:noFill/>
          <a:ln w="25400">
            <a:solidFill>
              <a:schemeClr val="accent2"/>
            </a:solidFill>
            <a:miter lim="800000"/>
            <a:headEnd/>
            <a:tailEnd/>
          </a:ln>
          <a:effectLst/>
        </p:spPr>
        <p:txBody>
          <a:bodyPr>
            <a:spAutoFit/>
          </a:bodyPr>
          <a:lstStyle/>
          <a:p>
            <a:pPr>
              <a:spcBef>
                <a:spcPct val="50000"/>
              </a:spcBef>
            </a:pPr>
            <a:r>
              <a:rPr lang="en-US" sz="2400">
                <a:latin typeface="Times New Roman" charset="0"/>
              </a:rPr>
              <a:t>Medial Geniculate Nucleus in Thalamus</a:t>
            </a:r>
          </a:p>
        </p:txBody>
      </p:sp>
      <p:sp>
        <p:nvSpPr>
          <p:cNvPr id="66569" name="Line 9"/>
          <p:cNvSpPr>
            <a:spLocks noChangeShapeType="1"/>
          </p:cNvSpPr>
          <p:nvPr/>
        </p:nvSpPr>
        <p:spPr bwMode="auto">
          <a:xfrm flipV="1">
            <a:off x="1676400" y="4108450"/>
            <a:ext cx="2965450" cy="6350"/>
          </a:xfrm>
          <a:prstGeom prst="line">
            <a:avLst/>
          </a:prstGeom>
          <a:noFill/>
          <a:ln w="25400">
            <a:solidFill>
              <a:srgbClr val="FF9900"/>
            </a:solidFill>
            <a:round/>
            <a:headEnd/>
            <a:tailEnd type="triangle" w="med" len="med"/>
          </a:ln>
          <a:effectLst/>
        </p:spPr>
        <p:txBody>
          <a:bodyPr/>
          <a:lstStyle/>
          <a:p>
            <a:endParaRPr lang="en-US"/>
          </a:p>
        </p:txBody>
      </p:sp>
      <p:sp>
        <p:nvSpPr>
          <p:cNvPr id="66570" name="Line 10"/>
          <p:cNvSpPr>
            <a:spLocks noChangeShapeType="1"/>
          </p:cNvSpPr>
          <p:nvPr/>
        </p:nvSpPr>
        <p:spPr bwMode="auto">
          <a:xfrm>
            <a:off x="6172200" y="3886200"/>
            <a:ext cx="1066800" cy="0"/>
          </a:xfrm>
          <a:prstGeom prst="line">
            <a:avLst/>
          </a:prstGeom>
          <a:noFill/>
          <a:ln w="25400">
            <a:solidFill>
              <a:srgbClr val="FF9900"/>
            </a:solidFill>
            <a:round/>
            <a:headEnd/>
            <a:tailEnd type="triangle" w="med" len="med"/>
          </a:ln>
          <a:effectLst/>
        </p:spPr>
        <p:txBody>
          <a:bodyPr/>
          <a:lstStyle/>
          <a:p>
            <a:endParaRPr lang="en-US"/>
          </a:p>
        </p:txBody>
      </p:sp>
      <p:sp>
        <p:nvSpPr>
          <p:cNvPr id="66571" name="Line 11"/>
          <p:cNvSpPr>
            <a:spLocks noChangeShapeType="1"/>
          </p:cNvSpPr>
          <p:nvPr/>
        </p:nvSpPr>
        <p:spPr bwMode="auto">
          <a:xfrm>
            <a:off x="6172200" y="4267200"/>
            <a:ext cx="1066800" cy="0"/>
          </a:xfrm>
          <a:prstGeom prst="line">
            <a:avLst/>
          </a:prstGeom>
          <a:noFill/>
          <a:ln w="25400">
            <a:solidFill>
              <a:srgbClr val="FF9900"/>
            </a:solidFill>
            <a:round/>
            <a:headEnd/>
            <a:tailEnd type="triangle" w="med" len="med"/>
          </a:ln>
          <a:effectLst/>
        </p:spPr>
        <p:txBody>
          <a:bodyPr/>
          <a:lstStyle/>
          <a:p>
            <a:endParaRPr lang="en-US"/>
          </a:p>
        </p:txBody>
      </p:sp>
      <p:sp>
        <p:nvSpPr>
          <p:cNvPr id="66572" name="Line 12"/>
          <p:cNvSpPr>
            <a:spLocks noChangeShapeType="1"/>
          </p:cNvSpPr>
          <p:nvPr/>
        </p:nvSpPr>
        <p:spPr bwMode="auto">
          <a:xfrm flipV="1">
            <a:off x="4038600" y="4273550"/>
            <a:ext cx="590550" cy="1212850"/>
          </a:xfrm>
          <a:prstGeom prst="line">
            <a:avLst/>
          </a:prstGeom>
          <a:noFill/>
          <a:ln w="25400">
            <a:solidFill>
              <a:srgbClr val="FF9900"/>
            </a:solidFill>
            <a:round/>
            <a:headEnd/>
            <a:tailEnd type="triangle" w="med" len="med"/>
          </a:ln>
          <a:effectLst/>
        </p:spPr>
        <p:txBody>
          <a:bodyPr/>
          <a:lstStyle/>
          <a:p>
            <a:endParaRPr lang="en-US"/>
          </a:p>
        </p:txBody>
      </p:sp>
      <p:sp>
        <p:nvSpPr>
          <p:cNvPr id="66573" name="Line 13"/>
          <p:cNvSpPr>
            <a:spLocks noChangeShapeType="1"/>
          </p:cNvSpPr>
          <p:nvPr/>
        </p:nvSpPr>
        <p:spPr bwMode="auto">
          <a:xfrm>
            <a:off x="3886200" y="2514600"/>
            <a:ext cx="755650" cy="1371600"/>
          </a:xfrm>
          <a:prstGeom prst="line">
            <a:avLst/>
          </a:prstGeom>
          <a:noFill/>
          <a:ln w="25400">
            <a:solidFill>
              <a:srgbClr val="FF9900"/>
            </a:solidFill>
            <a:round/>
            <a:headEnd/>
            <a:tailEnd type="triangle" w="med" len="med"/>
          </a:ln>
          <a:effectLst/>
        </p:spPr>
        <p:txBody>
          <a:bodyPr/>
          <a:lstStyle/>
          <a:p>
            <a:endParaRPr lang="en-US"/>
          </a:p>
        </p:txBody>
      </p:sp>
      <p:sp>
        <p:nvSpPr>
          <p:cNvPr id="66574" name="Line 14"/>
          <p:cNvSpPr>
            <a:spLocks noChangeShapeType="1"/>
          </p:cNvSpPr>
          <p:nvPr/>
        </p:nvSpPr>
        <p:spPr bwMode="auto">
          <a:xfrm flipV="1">
            <a:off x="914400" y="2590800"/>
            <a:ext cx="1600200" cy="1066800"/>
          </a:xfrm>
          <a:prstGeom prst="line">
            <a:avLst/>
          </a:prstGeom>
          <a:noFill/>
          <a:ln w="25400">
            <a:solidFill>
              <a:srgbClr val="FF9900"/>
            </a:solidFill>
            <a:round/>
            <a:headEnd/>
            <a:tailEnd type="triangle" w="med" len="med"/>
          </a:ln>
          <a:effectLst/>
        </p:spPr>
        <p:txBody>
          <a:bodyPr/>
          <a:lstStyle/>
          <a:p>
            <a:endParaRPr lang="en-US"/>
          </a:p>
        </p:txBody>
      </p:sp>
      <p:sp>
        <p:nvSpPr>
          <p:cNvPr id="66575" name="Line 15"/>
          <p:cNvSpPr>
            <a:spLocks noChangeShapeType="1"/>
          </p:cNvSpPr>
          <p:nvPr/>
        </p:nvSpPr>
        <p:spPr bwMode="auto">
          <a:xfrm>
            <a:off x="914400" y="4495800"/>
            <a:ext cx="1524000" cy="1066800"/>
          </a:xfrm>
          <a:prstGeom prst="line">
            <a:avLst/>
          </a:prstGeom>
          <a:noFill/>
          <a:ln w="25400">
            <a:solidFill>
              <a:srgbClr val="FF9900"/>
            </a:solidFill>
            <a:round/>
            <a:headEnd/>
            <a:tailEnd type="triangle" w="med" len="med"/>
          </a:ln>
          <a:effectLst/>
        </p:spPr>
        <p:txBody>
          <a:bodyPr/>
          <a:lstStyle/>
          <a:p>
            <a:endParaRPr lang="en-US"/>
          </a:p>
        </p:txBody>
      </p:sp>
      <p:sp>
        <p:nvSpPr>
          <p:cNvPr id="66576" name="Text Box 16"/>
          <p:cNvSpPr txBox="1">
            <a:spLocks noChangeArrowheads="1"/>
          </p:cNvSpPr>
          <p:nvPr/>
        </p:nvSpPr>
        <p:spPr bwMode="auto">
          <a:xfrm>
            <a:off x="1981200" y="3683000"/>
            <a:ext cx="1752600" cy="854075"/>
          </a:xfrm>
          <a:prstGeom prst="rect">
            <a:avLst/>
          </a:prstGeom>
          <a:noFill/>
          <a:ln w="9525">
            <a:noFill/>
            <a:miter lim="800000"/>
            <a:headEnd/>
            <a:tailEnd/>
          </a:ln>
          <a:effectLst/>
        </p:spPr>
        <p:txBody>
          <a:bodyPr>
            <a:spAutoFit/>
          </a:bodyPr>
          <a:lstStyle/>
          <a:p>
            <a:pPr>
              <a:spcBef>
                <a:spcPct val="50000"/>
              </a:spcBef>
            </a:pPr>
            <a:r>
              <a:rPr lang="en-US" sz="2000">
                <a:solidFill>
                  <a:srgbClr val="FF0000"/>
                </a:solidFill>
                <a:latin typeface="Times New Roman" charset="0"/>
              </a:rPr>
              <a:t>Stellate cells</a:t>
            </a:r>
          </a:p>
          <a:p>
            <a:pPr>
              <a:spcBef>
                <a:spcPct val="50000"/>
              </a:spcBef>
            </a:pPr>
            <a:r>
              <a:rPr lang="en-US" sz="2000">
                <a:solidFill>
                  <a:srgbClr val="FF0000"/>
                </a:solidFill>
                <a:latin typeface="Times New Roman" charset="0"/>
              </a:rPr>
              <a:t>Fusiform cells</a:t>
            </a:r>
          </a:p>
        </p:txBody>
      </p:sp>
      <p:sp>
        <p:nvSpPr>
          <p:cNvPr id="66577" name="Text Box 17"/>
          <p:cNvSpPr txBox="1">
            <a:spLocks noChangeArrowheads="1"/>
          </p:cNvSpPr>
          <p:nvPr/>
        </p:nvSpPr>
        <p:spPr bwMode="auto">
          <a:xfrm>
            <a:off x="381000" y="5105400"/>
            <a:ext cx="1676400" cy="396875"/>
          </a:xfrm>
          <a:prstGeom prst="rect">
            <a:avLst/>
          </a:prstGeom>
          <a:noFill/>
          <a:ln w="9525">
            <a:noFill/>
            <a:miter lim="800000"/>
            <a:headEnd/>
            <a:tailEnd/>
          </a:ln>
          <a:effectLst/>
        </p:spPr>
        <p:txBody>
          <a:bodyPr>
            <a:spAutoFit/>
          </a:bodyPr>
          <a:lstStyle/>
          <a:p>
            <a:pPr>
              <a:spcBef>
                <a:spcPct val="50000"/>
              </a:spcBef>
            </a:pPr>
            <a:r>
              <a:rPr lang="en-US" sz="2000">
                <a:solidFill>
                  <a:srgbClr val="FF0000"/>
                </a:solidFill>
                <a:latin typeface="Times New Roman" charset="0"/>
              </a:rPr>
              <a:t>Octopus cells</a:t>
            </a:r>
          </a:p>
        </p:txBody>
      </p:sp>
      <p:sp>
        <p:nvSpPr>
          <p:cNvPr id="66578" name="Text Box 18"/>
          <p:cNvSpPr txBox="1">
            <a:spLocks noChangeArrowheads="1"/>
          </p:cNvSpPr>
          <p:nvPr/>
        </p:nvSpPr>
        <p:spPr bwMode="auto">
          <a:xfrm>
            <a:off x="609600" y="2667000"/>
            <a:ext cx="1524000" cy="396875"/>
          </a:xfrm>
          <a:prstGeom prst="rect">
            <a:avLst/>
          </a:prstGeom>
          <a:noFill/>
          <a:ln w="9525">
            <a:noFill/>
            <a:miter lim="800000"/>
            <a:headEnd/>
            <a:tailEnd/>
          </a:ln>
          <a:effectLst/>
        </p:spPr>
        <p:txBody>
          <a:bodyPr>
            <a:spAutoFit/>
          </a:bodyPr>
          <a:lstStyle/>
          <a:p>
            <a:pPr>
              <a:spcBef>
                <a:spcPct val="50000"/>
              </a:spcBef>
            </a:pPr>
            <a:r>
              <a:rPr lang="en-US" sz="2000">
                <a:solidFill>
                  <a:srgbClr val="FF0000"/>
                </a:solidFill>
                <a:latin typeface="Times New Roman" charset="0"/>
              </a:rPr>
              <a:t>Bushy cells</a:t>
            </a:r>
          </a:p>
        </p:txBody>
      </p:sp>
      <p:grpSp>
        <p:nvGrpSpPr>
          <p:cNvPr id="66579" name="Group 19"/>
          <p:cNvGrpSpPr>
            <a:grpSpLocks/>
          </p:cNvGrpSpPr>
          <p:nvPr/>
        </p:nvGrpSpPr>
        <p:grpSpPr bwMode="auto">
          <a:xfrm>
            <a:off x="5867400" y="2590800"/>
            <a:ext cx="1752600" cy="3140075"/>
            <a:chOff x="3816" y="1632"/>
            <a:chExt cx="1104" cy="1978"/>
          </a:xfrm>
        </p:grpSpPr>
        <p:sp>
          <p:nvSpPr>
            <p:cNvPr id="66580" name="Text Box 20"/>
            <p:cNvSpPr txBox="1">
              <a:spLocks noChangeArrowheads="1"/>
            </p:cNvSpPr>
            <p:nvPr/>
          </p:nvSpPr>
          <p:spPr bwMode="auto">
            <a:xfrm>
              <a:off x="3936" y="1632"/>
              <a:ext cx="864" cy="250"/>
            </a:xfrm>
            <a:prstGeom prst="rect">
              <a:avLst/>
            </a:prstGeom>
            <a:noFill/>
            <a:ln w="9525">
              <a:noFill/>
              <a:miter lim="800000"/>
              <a:headEnd/>
              <a:tailEnd/>
            </a:ln>
            <a:effectLst/>
          </p:spPr>
          <p:txBody>
            <a:bodyPr>
              <a:spAutoFit/>
            </a:bodyPr>
            <a:lstStyle/>
            <a:p>
              <a:pPr>
                <a:spcBef>
                  <a:spcPct val="50000"/>
                </a:spcBef>
              </a:pPr>
              <a:r>
                <a:rPr lang="en-US" sz="2000">
                  <a:solidFill>
                    <a:srgbClr val="FF0000"/>
                  </a:solidFill>
                  <a:latin typeface="Times New Roman" charset="0"/>
                </a:rPr>
                <a:t>Tonotopic </a:t>
              </a:r>
            </a:p>
          </p:txBody>
        </p:sp>
        <p:sp>
          <p:nvSpPr>
            <p:cNvPr id="66581" name="Text Box 21"/>
            <p:cNvSpPr txBox="1">
              <a:spLocks noChangeArrowheads="1"/>
            </p:cNvSpPr>
            <p:nvPr/>
          </p:nvSpPr>
          <p:spPr bwMode="auto">
            <a:xfrm>
              <a:off x="3816" y="3360"/>
              <a:ext cx="1104" cy="250"/>
            </a:xfrm>
            <a:prstGeom prst="rect">
              <a:avLst/>
            </a:prstGeom>
            <a:noFill/>
            <a:ln w="9525">
              <a:noFill/>
              <a:miter lim="800000"/>
              <a:headEnd/>
              <a:tailEnd/>
            </a:ln>
            <a:effectLst/>
          </p:spPr>
          <p:txBody>
            <a:bodyPr>
              <a:spAutoFit/>
            </a:bodyPr>
            <a:lstStyle/>
            <a:p>
              <a:pPr>
                <a:spcBef>
                  <a:spcPct val="50000"/>
                </a:spcBef>
              </a:pPr>
              <a:r>
                <a:rPr lang="en-US" sz="2000">
                  <a:solidFill>
                    <a:srgbClr val="FF0000"/>
                  </a:solidFill>
                  <a:latin typeface="Times New Roman" charset="0"/>
                </a:rPr>
                <a:t>Non-tonotopic</a:t>
              </a:r>
            </a:p>
          </p:txBody>
        </p:sp>
        <p:sp>
          <p:nvSpPr>
            <p:cNvPr id="66582" name="Line 22"/>
            <p:cNvSpPr>
              <a:spLocks noChangeShapeType="1"/>
            </p:cNvSpPr>
            <p:nvPr/>
          </p:nvSpPr>
          <p:spPr bwMode="auto">
            <a:xfrm flipV="1">
              <a:off x="4368" y="2736"/>
              <a:ext cx="0" cy="576"/>
            </a:xfrm>
            <a:prstGeom prst="line">
              <a:avLst/>
            </a:prstGeom>
            <a:noFill/>
            <a:ln w="15875">
              <a:solidFill>
                <a:srgbClr val="FF0000"/>
              </a:solidFill>
              <a:round/>
              <a:headEnd/>
              <a:tailEnd type="triangle" w="med" len="med"/>
            </a:ln>
            <a:effectLst/>
          </p:spPr>
          <p:txBody>
            <a:bodyPr/>
            <a:lstStyle/>
            <a:p>
              <a:endParaRPr lang="en-US"/>
            </a:p>
          </p:txBody>
        </p:sp>
        <p:sp>
          <p:nvSpPr>
            <p:cNvPr id="66583" name="Line 23"/>
            <p:cNvSpPr>
              <a:spLocks noChangeShapeType="1"/>
            </p:cNvSpPr>
            <p:nvPr/>
          </p:nvSpPr>
          <p:spPr bwMode="auto">
            <a:xfrm>
              <a:off x="4368" y="1920"/>
              <a:ext cx="0" cy="480"/>
            </a:xfrm>
            <a:prstGeom prst="line">
              <a:avLst/>
            </a:prstGeom>
            <a:noFill/>
            <a:ln w="15875">
              <a:solidFill>
                <a:srgbClr val="FF0000"/>
              </a:solidFill>
              <a:round/>
              <a:headEnd/>
              <a:tailEnd type="triangle" w="med" len="med"/>
            </a:ln>
            <a:effec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6562"/>
                                        </p:tgtEl>
                                        <p:attrNameLst>
                                          <p:attrName>style.visibility</p:attrName>
                                        </p:attrNameLst>
                                      </p:cBhvr>
                                      <p:to>
                                        <p:strVal val="visible"/>
                                      </p:to>
                                    </p:set>
                                    <p:anim calcmode="lin" valueType="num">
                                      <p:cBhvr additive="base">
                                        <p:cTn id="7" dur="500" fill="hold"/>
                                        <p:tgtEl>
                                          <p:spTgt spid="66562"/>
                                        </p:tgtEl>
                                        <p:attrNameLst>
                                          <p:attrName>ppt_x</p:attrName>
                                        </p:attrNameLst>
                                      </p:cBhvr>
                                      <p:tavLst>
                                        <p:tav tm="0">
                                          <p:val>
                                            <p:strVal val="#ppt_x"/>
                                          </p:val>
                                        </p:tav>
                                        <p:tav tm="100000">
                                          <p:val>
                                            <p:strVal val="#ppt_x"/>
                                          </p:val>
                                        </p:tav>
                                      </p:tavLst>
                                    </p:anim>
                                    <p:anim calcmode="lin" valueType="num">
                                      <p:cBhvr additive="base">
                                        <p:cTn id="8" dur="500" fill="hold"/>
                                        <p:tgtEl>
                                          <p:spTgt spid="6656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66563"/>
                                        </p:tgtEl>
                                        <p:attrNameLst>
                                          <p:attrName>style.visibility</p:attrName>
                                        </p:attrNameLst>
                                      </p:cBhvr>
                                      <p:to>
                                        <p:strVal val="visible"/>
                                      </p:to>
                                    </p:set>
                                    <p:animEffect transition="in" filter="dissolve">
                                      <p:cBhvr>
                                        <p:cTn id="12" dur="500"/>
                                        <p:tgtEl>
                                          <p:spTgt spid="66563"/>
                                        </p:tgtEl>
                                      </p:cBhvr>
                                    </p:animEffect>
                                  </p:childTnLst>
                                </p:cTn>
                              </p:par>
                            </p:childTnLst>
                          </p:cTn>
                        </p:par>
                        <p:par>
                          <p:cTn id="13" fill="hold">
                            <p:stCondLst>
                              <p:cond delay="1000"/>
                            </p:stCondLst>
                            <p:childTnLst>
                              <p:par>
                                <p:cTn id="14" presetID="9" presetClass="entr" presetSubtype="0" fill="hold" nodeType="afterEffect">
                                  <p:stCondLst>
                                    <p:cond delay="0"/>
                                  </p:stCondLst>
                                  <p:childTnLst>
                                    <p:set>
                                      <p:cBhvr>
                                        <p:cTn id="15" dur="1" fill="hold">
                                          <p:stCondLst>
                                            <p:cond delay="0"/>
                                          </p:stCondLst>
                                        </p:cTn>
                                        <p:tgtEl>
                                          <p:spTgt spid="66564"/>
                                        </p:tgtEl>
                                        <p:attrNameLst>
                                          <p:attrName>style.visibility</p:attrName>
                                        </p:attrNameLst>
                                      </p:cBhvr>
                                      <p:to>
                                        <p:strVal val="visible"/>
                                      </p:to>
                                    </p:set>
                                    <p:animEffect transition="in" filter="dissolve">
                                      <p:cBhvr>
                                        <p:cTn id="16" dur="500"/>
                                        <p:tgtEl>
                                          <p:spTgt spid="66564"/>
                                        </p:tgtEl>
                                      </p:cBhvr>
                                    </p:animEffect>
                                  </p:childTnLst>
                                </p:cTn>
                              </p:par>
                            </p:childTnLst>
                          </p:cTn>
                        </p:par>
                        <p:par>
                          <p:cTn id="17" fill="hold">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66567"/>
                                        </p:tgtEl>
                                        <p:attrNameLst>
                                          <p:attrName>style.visibility</p:attrName>
                                        </p:attrNameLst>
                                      </p:cBhvr>
                                      <p:to>
                                        <p:strVal val="visible"/>
                                      </p:to>
                                    </p:set>
                                    <p:animEffect transition="in" filter="dissolve">
                                      <p:cBhvr>
                                        <p:cTn id="20" dur="500"/>
                                        <p:tgtEl>
                                          <p:spTgt spid="66567"/>
                                        </p:tgtEl>
                                      </p:cBhvr>
                                    </p:animEffect>
                                  </p:childTnLst>
                                </p:cTn>
                              </p:par>
                            </p:childTnLst>
                          </p:cTn>
                        </p:par>
                        <p:par>
                          <p:cTn id="21" fill="hold">
                            <p:stCondLst>
                              <p:cond delay="2000"/>
                            </p:stCondLst>
                            <p:childTnLst>
                              <p:par>
                                <p:cTn id="22" presetID="9" presetClass="entr" presetSubtype="0" fill="hold" grpId="0" nodeType="afterEffect">
                                  <p:stCondLst>
                                    <p:cond delay="0"/>
                                  </p:stCondLst>
                                  <p:childTnLst>
                                    <p:set>
                                      <p:cBhvr>
                                        <p:cTn id="23" dur="1" fill="hold">
                                          <p:stCondLst>
                                            <p:cond delay="0"/>
                                          </p:stCondLst>
                                        </p:cTn>
                                        <p:tgtEl>
                                          <p:spTgt spid="66568"/>
                                        </p:tgtEl>
                                        <p:attrNameLst>
                                          <p:attrName>style.visibility</p:attrName>
                                        </p:attrNameLst>
                                      </p:cBhvr>
                                      <p:to>
                                        <p:strVal val="visible"/>
                                      </p:to>
                                    </p:set>
                                    <p:animEffect transition="in" filter="dissolve">
                                      <p:cBhvr>
                                        <p:cTn id="24" dur="500"/>
                                        <p:tgtEl>
                                          <p:spTgt spid="66568"/>
                                        </p:tgtEl>
                                      </p:cBhvr>
                                    </p:animEffect>
                                  </p:childTnLst>
                                </p:cTn>
                              </p:par>
                            </p:childTnLst>
                          </p:cTn>
                        </p:par>
                        <p:par>
                          <p:cTn id="25" fill="hold">
                            <p:stCondLst>
                              <p:cond delay="2500"/>
                            </p:stCondLst>
                            <p:childTnLst>
                              <p:par>
                                <p:cTn id="26" presetID="9" presetClass="entr" presetSubtype="0" fill="hold" grpId="0" nodeType="afterEffect">
                                  <p:stCondLst>
                                    <p:cond delay="0"/>
                                  </p:stCondLst>
                                  <p:childTnLst>
                                    <p:set>
                                      <p:cBhvr>
                                        <p:cTn id="27" dur="1" fill="hold">
                                          <p:stCondLst>
                                            <p:cond delay="0"/>
                                          </p:stCondLst>
                                        </p:cTn>
                                        <p:tgtEl>
                                          <p:spTgt spid="66569"/>
                                        </p:tgtEl>
                                        <p:attrNameLst>
                                          <p:attrName>style.visibility</p:attrName>
                                        </p:attrNameLst>
                                      </p:cBhvr>
                                      <p:to>
                                        <p:strVal val="visible"/>
                                      </p:to>
                                    </p:set>
                                    <p:animEffect transition="in" filter="dissolve">
                                      <p:cBhvr>
                                        <p:cTn id="28" dur="500"/>
                                        <p:tgtEl>
                                          <p:spTgt spid="66569"/>
                                        </p:tgtEl>
                                      </p:cBhvr>
                                    </p:animEffect>
                                  </p:childTnLst>
                                </p:cTn>
                              </p:par>
                            </p:childTnLst>
                          </p:cTn>
                        </p:par>
                        <p:par>
                          <p:cTn id="29" fill="hold">
                            <p:stCondLst>
                              <p:cond delay="3000"/>
                            </p:stCondLst>
                            <p:childTnLst>
                              <p:par>
                                <p:cTn id="30" presetID="1" presetClass="entr" presetSubtype="0" fill="hold" grpId="0" nodeType="afterEffect">
                                  <p:stCondLst>
                                    <p:cond delay="0"/>
                                  </p:stCondLst>
                                  <p:childTnLst>
                                    <p:set>
                                      <p:cBhvr>
                                        <p:cTn id="31" dur="1" fill="hold">
                                          <p:stCondLst>
                                            <p:cond delay="499"/>
                                          </p:stCondLst>
                                        </p:cTn>
                                        <p:tgtEl>
                                          <p:spTgt spid="66570"/>
                                        </p:tgtEl>
                                        <p:attrNameLst>
                                          <p:attrName>style.visibility</p:attrName>
                                        </p:attrNameLst>
                                      </p:cBhvr>
                                      <p:to>
                                        <p:strVal val="visible"/>
                                      </p:to>
                                    </p:set>
                                  </p:childTnLst>
                                </p:cTn>
                              </p:par>
                            </p:childTnLst>
                          </p:cTn>
                        </p:par>
                        <p:par>
                          <p:cTn id="32" fill="hold">
                            <p:stCondLst>
                              <p:cond delay="3500"/>
                            </p:stCondLst>
                            <p:childTnLst>
                              <p:par>
                                <p:cTn id="33" presetID="1" presetClass="entr" presetSubtype="0" fill="hold" grpId="0" nodeType="afterEffect">
                                  <p:stCondLst>
                                    <p:cond delay="0"/>
                                  </p:stCondLst>
                                  <p:childTnLst>
                                    <p:set>
                                      <p:cBhvr>
                                        <p:cTn id="34" dur="1" fill="hold">
                                          <p:stCondLst>
                                            <p:cond delay="499"/>
                                          </p:stCondLst>
                                        </p:cTn>
                                        <p:tgtEl>
                                          <p:spTgt spid="66571"/>
                                        </p:tgtEl>
                                        <p:attrNameLst>
                                          <p:attrName>style.visibility</p:attrName>
                                        </p:attrNameLst>
                                      </p:cBhvr>
                                      <p:to>
                                        <p:strVal val="visible"/>
                                      </p:to>
                                    </p:set>
                                  </p:childTnLst>
                                </p:cTn>
                              </p:par>
                            </p:childTnLst>
                          </p:cTn>
                        </p:par>
                        <p:par>
                          <p:cTn id="35" fill="hold">
                            <p:stCondLst>
                              <p:cond delay="4000"/>
                            </p:stCondLst>
                            <p:childTnLst>
                              <p:par>
                                <p:cTn id="36" presetID="1" presetClass="entr" presetSubtype="0" fill="hold" grpId="0" nodeType="afterEffect">
                                  <p:stCondLst>
                                    <p:cond delay="0"/>
                                  </p:stCondLst>
                                  <p:childTnLst>
                                    <p:set>
                                      <p:cBhvr>
                                        <p:cTn id="37" dur="1" fill="hold">
                                          <p:stCondLst>
                                            <p:cond delay="499"/>
                                          </p:stCondLst>
                                        </p:cTn>
                                        <p:tgtEl>
                                          <p:spTgt spid="66572"/>
                                        </p:tgtEl>
                                        <p:attrNameLst>
                                          <p:attrName>style.visibility</p:attrName>
                                        </p:attrNameLst>
                                      </p:cBhvr>
                                      <p:to>
                                        <p:strVal val="visible"/>
                                      </p:to>
                                    </p:set>
                                  </p:childTnLst>
                                </p:cTn>
                              </p:par>
                            </p:childTnLst>
                          </p:cTn>
                        </p:par>
                        <p:par>
                          <p:cTn id="38" fill="hold">
                            <p:stCondLst>
                              <p:cond delay="4500"/>
                            </p:stCondLst>
                            <p:childTnLst>
                              <p:par>
                                <p:cTn id="39" presetID="1" presetClass="entr" presetSubtype="0" fill="hold" grpId="0" nodeType="afterEffect">
                                  <p:stCondLst>
                                    <p:cond delay="0"/>
                                  </p:stCondLst>
                                  <p:childTnLst>
                                    <p:set>
                                      <p:cBhvr>
                                        <p:cTn id="40" dur="1" fill="hold">
                                          <p:stCondLst>
                                            <p:cond delay="499"/>
                                          </p:stCondLst>
                                        </p:cTn>
                                        <p:tgtEl>
                                          <p:spTgt spid="66573"/>
                                        </p:tgtEl>
                                        <p:attrNameLst>
                                          <p:attrName>style.visibility</p:attrName>
                                        </p:attrNameLst>
                                      </p:cBhvr>
                                      <p:to>
                                        <p:strVal val="visible"/>
                                      </p:to>
                                    </p:set>
                                  </p:childTnLst>
                                </p:cTn>
                              </p:par>
                            </p:childTnLst>
                          </p:cTn>
                        </p:par>
                        <p:par>
                          <p:cTn id="41" fill="hold">
                            <p:stCondLst>
                              <p:cond delay="5000"/>
                            </p:stCondLst>
                            <p:childTnLst>
                              <p:par>
                                <p:cTn id="42" presetID="1" presetClass="entr" presetSubtype="0" fill="hold" grpId="0" nodeType="afterEffect">
                                  <p:stCondLst>
                                    <p:cond delay="0"/>
                                  </p:stCondLst>
                                  <p:childTnLst>
                                    <p:set>
                                      <p:cBhvr>
                                        <p:cTn id="43" dur="1" fill="hold">
                                          <p:stCondLst>
                                            <p:cond delay="499"/>
                                          </p:stCondLst>
                                        </p:cTn>
                                        <p:tgtEl>
                                          <p:spTgt spid="66574"/>
                                        </p:tgtEl>
                                        <p:attrNameLst>
                                          <p:attrName>style.visibility</p:attrName>
                                        </p:attrNameLst>
                                      </p:cBhvr>
                                      <p:to>
                                        <p:strVal val="visible"/>
                                      </p:to>
                                    </p:set>
                                  </p:childTnLst>
                                </p:cTn>
                              </p:par>
                            </p:childTnLst>
                          </p:cTn>
                        </p:par>
                        <p:par>
                          <p:cTn id="44" fill="hold">
                            <p:stCondLst>
                              <p:cond delay="5500"/>
                            </p:stCondLst>
                            <p:childTnLst>
                              <p:par>
                                <p:cTn id="45" presetID="1" presetClass="entr" presetSubtype="0" fill="hold" grpId="0" nodeType="afterEffect">
                                  <p:stCondLst>
                                    <p:cond delay="0"/>
                                  </p:stCondLst>
                                  <p:childTnLst>
                                    <p:set>
                                      <p:cBhvr>
                                        <p:cTn id="46" dur="1" fill="hold">
                                          <p:stCondLst>
                                            <p:cond delay="499"/>
                                          </p:stCondLst>
                                        </p:cTn>
                                        <p:tgtEl>
                                          <p:spTgt spid="66575"/>
                                        </p:tgtEl>
                                        <p:attrNameLst>
                                          <p:attrName>style.visibility</p:attrName>
                                        </p:attrNameLst>
                                      </p:cBhvr>
                                      <p:to>
                                        <p:strVal val="visible"/>
                                      </p:to>
                                    </p:set>
                                  </p:childTnLst>
                                </p:cTn>
                              </p:par>
                            </p:childTnLst>
                          </p:cTn>
                        </p:par>
                        <p:par>
                          <p:cTn id="47" fill="hold">
                            <p:stCondLst>
                              <p:cond delay="6000"/>
                            </p:stCondLst>
                            <p:childTnLst>
                              <p:par>
                                <p:cTn id="48" presetID="1" presetClass="entr" presetSubtype="0" fill="hold" grpId="0" nodeType="afterEffect">
                                  <p:stCondLst>
                                    <p:cond delay="0"/>
                                  </p:stCondLst>
                                  <p:childTnLst>
                                    <p:set>
                                      <p:cBhvr>
                                        <p:cTn id="49" dur="1" fill="hold">
                                          <p:stCondLst>
                                            <p:cond delay="499"/>
                                          </p:stCondLst>
                                        </p:cTn>
                                        <p:tgtEl>
                                          <p:spTgt spid="66576"/>
                                        </p:tgtEl>
                                        <p:attrNameLst>
                                          <p:attrName>style.visibility</p:attrName>
                                        </p:attrNameLst>
                                      </p:cBhvr>
                                      <p:to>
                                        <p:strVal val="visible"/>
                                      </p:to>
                                    </p:set>
                                  </p:childTnLst>
                                </p:cTn>
                              </p:par>
                            </p:childTnLst>
                          </p:cTn>
                        </p:par>
                        <p:par>
                          <p:cTn id="50" fill="hold">
                            <p:stCondLst>
                              <p:cond delay="6500"/>
                            </p:stCondLst>
                            <p:childTnLst>
                              <p:par>
                                <p:cTn id="51" presetID="1" presetClass="entr" presetSubtype="0" fill="hold" grpId="0" nodeType="afterEffect">
                                  <p:stCondLst>
                                    <p:cond delay="0"/>
                                  </p:stCondLst>
                                  <p:childTnLst>
                                    <p:set>
                                      <p:cBhvr>
                                        <p:cTn id="52" dur="1" fill="hold">
                                          <p:stCondLst>
                                            <p:cond delay="499"/>
                                          </p:stCondLst>
                                        </p:cTn>
                                        <p:tgtEl>
                                          <p:spTgt spid="66577"/>
                                        </p:tgtEl>
                                        <p:attrNameLst>
                                          <p:attrName>style.visibility</p:attrName>
                                        </p:attrNameLst>
                                      </p:cBhvr>
                                      <p:to>
                                        <p:strVal val="visible"/>
                                      </p:to>
                                    </p:set>
                                  </p:childTnLst>
                                </p:cTn>
                              </p:par>
                            </p:childTnLst>
                          </p:cTn>
                        </p:par>
                        <p:par>
                          <p:cTn id="53" fill="hold">
                            <p:stCondLst>
                              <p:cond delay="7000"/>
                            </p:stCondLst>
                            <p:childTnLst>
                              <p:par>
                                <p:cTn id="54" presetID="1" presetClass="entr" presetSubtype="0" fill="hold" grpId="0" nodeType="afterEffect">
                                  <p:stCondLst>
                                    <p:cond delay="0"/>
                                  </p:stCondLst>
                                  <p:childTnLst>
                                    <p:set>
                                      <p:cBhvr>
                                        <p:cTn id="55" dur="1" fill="hold">
                                          <p:stCondLst>
                                            <p:cond delay="499"/>
                                          </p:stCondLst>
                                        </p:cTn>
                                        <p:tgtEl>
                                          <p:spTgt spid="66578"/>
                                        </p:tgtEl>
                                        <p:attrNameLst>
                                          <p:attrName>style.visibility</p:attrName>
                                        </p:attrNameLst>
                                      </p:cBhvr>
                                      <p:to>
                                        <p:strVal val="visible"/>
                                      </p:to>
                                    </p:set>
                                  </p:childTnLst>
                                </p:cTn>
                              </p:par>
                            </p:childTnLst>
                          </p:cTn>
                        </p:par>
                        <p:par>
                          <p:cTn id="56" fill="hold">
                            <p:stCondLst>
                              <p:cond delay="7500"/>
                            </p:stCondLst>
                            <p:childTnLst>
                              <p:par>
                                <p:cTn id="57" presetID="1" presetClass="entr" presetSubtype="0" fill="hold" nodeType="afterEffect">
                                  <p:stCondLst>
                                    <p:cond delay="0"/>
                                  </p:stCondLst>
                                  <p:childTnLst>
                                    <p:set>
                                      <p:cBhvr>
                                        <p:cTn id="58" dur="1" fill="hold">
                                          <p:stCondLst>
                                            <p:cond delay="499"/>
                                          </p:stCondLst>
                                        </p:cTn>
                                        <p:tgtEl>
                                          <p:spTgt spid="665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autoUpdateAnimBg="0"/>
      <p:bldP spid="66563" grpId="0" animBg="1" autoUpdateAnimBg="0"/>
      <p:bldP spid="66567" grpId="0" animBg="1" autoUpdateAnimBg="0"/>
      <p:bldP spid="66568" grpId="0" animBg="1" autoUpdateAnimBg="0"/>
      <p:bldP spid="66569" grpId="0" animBg="1"/>
      <p:bldP spid="66570" grpId="0" animBg="1"/>
      <p:bldP spid="66571" grpId="0" animBg="1"/>
      <p:bldP spid="66572" grpId="0" animBg="1"/>
      <p:bldP spid="66573" grpId="0" animBg="1"/>
      <p:bldP spid="66574" grpId="0" animBg="1"/>
      <p:bldP spid="66575" grpId="0" animBg="1"/>
      <p:bldP spid="66576" grpId="0" autoUpdateAnimBg="0"/>
      <p:bldP spid="66577" grpId="0" autoUpdateAnimBg="0"/>
      <p:bldP spid="66578"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274638"/>
            <a:ext cx="8229600" cy="792162"/>
          </a:xfrm>
        </p:spPr>
        <p:txBody>
          <a:bodyPr/>
          <a:lstStyle/>
          <a:p>
            <a:r>
              <a:rPr lang="en-US" sz="3200">
                <a:solidFill>
                  <a:srgbClr val="3366FF"/>
                </a:solidFill>
              </a:rPr>
              <a:t>Sound Localization in Superior Olive</a:t>
            </a:r>
          </a:p>
        </p:txBody>
      </p:sp>
      <p:sp>
        <p:nvSpPr>
          <p:cNvPr id="97283" name="Rectangle 3"/>
          <p:cNvSpPr>
            <a:spLocks noGrp="1" noChangeArrowheads="1"/>
          </p:cNvSpPr>
          <p:nvPr>
            <p:ph type="body" sz="half" idx="2"/>
          </p:nvPr>
        </p:nvSpPr>
        <p:spPr>
          <a:xfrm>
            <a:off x="4648200" y="1143000"/>
            <a:ext cx="4038600" cy="5257800"/>
          </a:xfrm>
        </p:spPr>
        <p:txBody>
          <a:bodyPr/>
          <a:lstStyle/>
          <a:p>
            <a:pPr>
              <a:lnSpc>
                <a:spcPct val="90000"/>
              </a:lnSpc>
            </a:pPr>
            <a:r>
              <a:rPr lang="en-US" sz="2400"/>
              <a:t>Location of a sound must be computed by auditory system</a:t>
            </a:r>
          </a:p>
          <a:p>
            <a:pPr>
              <a:lnSpc>
                <a:spcPct val="90000"/>
              </a:lnSpc>
            </a:pPr>
            <a:r>
              <a:rPr lang="en-US" sz="2400"/>
              <a:t>Two cues </a:t>
            </a:r>
          </a:p>
          <a:p>
            <a:pPr lvl="1">
              <a:lnSpc>
                <a:spcPct val="90000"/>
              </a:lnSpc>
            </a:pPr>
            <a:r>
              <a:rPr lang="en-US" sz="2000"/>
              <a:t>Difference in the arrival time of the sound at each ear</a:t>
            </a:r>
          </a:p>
          <a:p>
            <a:pPr lvl="1">
              <a:lnSpc>
                <a:spcPct val="90000"/>
              </a:lnSpc>
            </a:pPr>
            <a:r>
              <a:rPr lang="en-US" sz="2000"/>
              <a:t>Intensity difference between the two ears caused by the head</a:t>
            </a:r>
          </a:p>
          <a:p>
            <a:pPr>
              <a:lnSpc>
                <a:spcPct val="90000"/>
              </a:lnSpc>
            </a:pPr>
            <a:r>
              <a:rPr lang="en-US" sz="2400"/>
              <a:t>Medial superior olive computes time difference</a:t>
            </a:r>
          </a:p>
          <a:p>
            <a:pPr>
              <a:lnSpc>
                <a:spcPct val="90000"/>
              </a:lnSpc>
            </a:pPr>
            <a:r>
              <a:rPr lang="en-US" sz="2400"/>
              <a:t>Lateral superior olive computes intensity difference</a:t>
            </a:r>
          </a:p>
        </p:txBody>
      </p:sp>
      <p:pic>
        <p:nvPicPr>
          <p:cNvPr id="97284" name="Picture 4" descr="figure 09-10"/>
          <p:cNvPicPr>
            <a:picLocks noGrp="1" noChangeAspect="1" noChangeArrowheads="1"/>
          </p:cNvPicPr>
          <p:nvPr>
            <p:ph sz="half" idx="1"/>
          </p:nvPr>
        </p:nvPicPr>
        <p:blipFill>
          <a:blip r:embed="rId2" cstate="print"/>
          <a:srcRect/>
          <a:stretch>
            <a:fillRect/>
          </a:stretch>
        </p:blipFill>
        <p:spPr>
          <a:xfrm>
            <a:off x="533400" y="1295400"/>
            <a:ext cx="4038600" cy="3475038"/>
          </a:xfrm>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Oval 2">
            <a:hlinkHover r:id="" action="ppaction://noaction">
              <a:snd r:embed="rId2" name="300 HZ 1F0-10F0.wav"/>
            </a:hlinkHover>
          </p:cNvPr>
          <p:cNvSpPr>
            <a:spLocks noChangeArrowheads="1"/>
          </p:cNvSpPr>
          <p:nvPr/>
        </p:nvSpPr>
        <p:spPr bwMode="auto">
          <a:xfrm>
            <a:off x="2057400" y="1524000"/>
            <a:ext cx="457200" cy="457200"/>
          </a:xfrm>
          <a:prstGeom prst="ellipse">
            <a:avLst/>
          </a:prstGeom>
          <a:solidFill>
            <a:srgbClr val="CC0000"/>
          </a:solidFill>
          <a:ln w="9525">
            <a:noFill/>
            <a:round/>
            <a:headEnd/>
            <a:tailEnd/>
          </a:ln>
          <a:effectLst/>
        </p:spPr>
        <p:txBody>
          <a:bodyPr wrap="none" anchor="ctr"/>
          <a:lstStyle/>
          <a:p>
            <a:endParaRPr lang="en-US" dirty="0"/>
          </a:p>
        </p:txBody>
      </p:sp>
      <p:sp>
        <p:nvSpPr>
          <p:cNvPr id="108547" name="Oval 3">
            <a:hlinkHover r:id="" action="ppaction://noaction">
              <a:snd r:embed="rId3" name="200 HZ 1F0-10F0.wav"/>
            </a:hlinkHover>
          </p:cNvPr>
          <p:cNvSpPr>
            <a:spLocks noChangeArrowheads="1"/>
          </p:cNvSpPr>
          <p:nvPr/>
        </p:nvSpPr>
        <p:spPr bwMode="auto">
          <a:xfrm>
            <a:off x="2057400" y="4648200"/>
            <a:ext cx="457200" cy="457200"/>
          </a:xfrm>
          <a:prstGeom prst="ellipse">
            <a:avLst/>
          </a:prstGeom>
          <a:solidFill>
            <a:srgbClr val="0000CC"/>
          </a:solidFill>
          <a:ln w="9525">
            <a:noFill/>
            <a:round/>
            <a:headEnd/>
            <a:tailEnd/>
          </a:ln>
          <a:effectLst/>
        </p:spPr>
        <p:txBody>
          <a:bodyPr wrap="none" anchor="ctr"/>
          <a:lstStyle/>
          <a:p>
            <a:endParaRPr lang="en-US" dirty="0"/>
          </a:p>
        </p:txBody>
      </p:sp>
      <p:sp>
        <p:nvSpPr>
          <p:cNvPr id="108548" name="Oval 4">
            <a:hlinkHover r:id="" action="ppaction://noaction">
              <a:snd r:embed="rId4" name="225 HZ 1F0-10F0.wav"/>
            </a:hlinkHover>
          </p:cNvPr>
          <p:cNvSpPr>
            <a:spLocks noChangeArrowheads="1"/>
          </p:cNvSpPr>
          <p:nvPr/>
        </p:nvSpPr>
        <p:spPr bwMode="auto">
          <a:xfrm>
            <a:off x="2057400" y="3886200"/>
            <a:ext cx="457200" cy="457200"/>
          </a:xfrm>
          <a:prstGeom prst="ellipse">
            <a:avLst/>
          </a:prstGeom>
          <a:solidFill>
            <a:srgbClr val="006600"/>
          </a:solidFill>
          <a:ln w="9525">
            <a:noFill/>
            <a:round/>
            <a:headEnd/>
            <a:tailEnd/>
          </a:ln>
          <a:effectLst/>
        </p:spPr>
        <p:txBody>
          <a:bodyPr wrap="none" anchor="ctr"/>
          <a:lstStyle/>
          <a:p>
            <a:endParaRPr lang="en-US" dirty="0"/>
          </a:p>
        </p:txBody>
      </p:sp>
      <p:sp>
        <p:nvSpPr>
          <p:cNvPr id="108549" name="Oval 5">
            <a:hlinkHover r:id="" action="ppaction://noaction">
              <a:snd r:embed="rId5" name="250 HZ 1F0-10F0.wav"/>
            </a:hlinkHover>
          </p:cNvPr>
          <p:cNvSpPr>
            <a:spLocks noChangeArrowheads="1"/>
          </p:cNvSpPr>
          <p:nvPr/>
        </p:nvSpPr>
        <p:spPr bwMode="auto">
          <a:xfrm>
            <a:off x="2057400" y="3124200"/>
            <a:ext cx="457200" cy="457200"/>
          </a:xfrm>
          <a:prstGeom prst="ellipse">
            <a:avLst/>
          </a:prstGeom>
          <a:solidFill>
            <a:srgbClr val="E1DC00"/>
          </a:solidFill>
          <a:ln w="9525">
            <a:noFill/>
            <a:round/>
            <a:headEnd/>
            <a:tailEnd/>
          </a:ln>
          <a:effectLst/>
        </p:spPr>
        <p:txBody>
          <a:bodyPr wrap="none" anchor="ctr"/>
          <a:lstStyle/>
          <a:p>
            <a:endParaRPr lang="en-US" dirty="0"/>
          </a:p>
        </p:txBody>
      </p:sp>
      <p:sp>
        <p:nvSpPr>
          <p:cNvPr id="108550" name="Oval 6">
            <a:hlinkHover r:id="" action="ppaction://noaction">
              <a:snd r:embed="rId6" name="275 HZ 1F0-10F0.wav"/>
            </a:hlinkHover>
          </p:cNvPr>
          <p:cNvSpPr>
            <a:spLocks noChangeArrowheads="1"/>
          </p:cNvSpPr>
          <p:nvPr/>
        </p:nvSpPr>
        <p:spPr bwMode="auto">
          <a:xfrm>
            <a:off x="2057400" y="2286000"/>
            <a:ext cx="457200" cy="457200"/>
          </a:xfrm>
          <a:prstGeom prst="ellipse">
            <a:avLst/>
          </a:prstGeom>
          <a:solidFill>
            <a:srgbClr val="FF6600"/>
          </a:solidFill>
          <a:ln w="9525">
            <a:noFill/>
            <a:round/>
            <a:headEnd/>
            <a:tailEnd/>
          </a:ln>
          <a:effectLst/>
        </p:spPr>
        <p:txBody>
          <a:bodyPr wrap="none" anchor="ctr"/>
          <a:lstStyle/>
          <a:p>
            <a:endParaRPr lang="en-US" dirty="0"/>
          </a:p>
        </p:txBody>
      </p:sp>
      <p:sp>
        <p:nvSpPr>
          <p:cNvPr id="108551" name="Oval 7">
            <a:hlinkHover r:id="" action="ppaction://noaction">
              <a:snd r:embed="rId7" name="300 HZ 2F0-10F0.wav"/>
            </a:hlinkHover>
          </p:cNvPr>
          <p:cNvSpPr>
            <a:spLocks noChangeArrowheads="1"/>
          </p:cNvSpPr>
          <p:nvPr/>
        </p:nvSpPr>
        <p:spPr bwMode="auto">
          <a:xfrm>
            <a:off x="3124200" y="1524000"/>
            <a:ext cx="457200" cy="457200"/>
          </a:xfrm>
          <a:prstGeom prst="ellipse">
            <a:avLst/>
          </a:prstGeom>
          <a:solidFill>
            <a:srgbClr val="FF0000"/>
          </a:solidFill>
          <a:ln w="9525">
            <a:noFill/>
            <a:round/>
            <a:headEnd/>
            <a:tailEnd/>
          </a:ln>
          <a:effectLst/>
        </p:spPr>
        <p:txBody>
          <a:bodyPr wrap="none" anchor="ctr"/>
          <a:lstStyle/>
          <a:p>
            <a:endParaRPr lang="en-US" dirty="0"/>
          </a:p>
        </p:txBody>
      </p:sp>
      <p:sp>
        <p:nvSpPr>
          <p:cNvPr id="108552" name="Oval 8">
            <a:hlinkHover r:id="" action="ppaction://noaction">
              <a:snd r:embed="rId8" name="200 HZ 2F0-10F0.wav"/>
            </a:hlinkHover>
          </p:cNvPr>
          <p:cNvSpPr>
            <a:spLocks noChangeArrowheads="1"/>
          </p:cNvSpPr>
          <p:nvPr/>
        </p:nvSpPr>
        <p:spPr bwMode="auto">
          <a:xfrm>
            <a:off x="3124200" y="4648200"/>
            <a:ext cx="457200" cy="457200"/>
          </a:xfrm>
          <a:prstGeom prst="ellipse">
            <a:avLst/>
          </a:prstGeom>
          <a:solidFill>
            <a:srgbClr val="3333FF"/>
          </a:solidFill>
          <a:ln w="9525">
            <a:noFill/>
            <a:round/>
            <a:headEnd/>
            <a:tailEnd/>
          </a:ln>
          <a:effectLst/>
        </p:spPr>
        <p:txBody>
          <a:bodyPr wrap="none" anchor="ctr"/>
          <a:lstStyle/>
          <a:p>
            <a:endParaRPr lang="en-US" dirty="0"/>
          </a:p>
        </p:txBody>
      </p:sp>
      <p:sp>
        <p:nvSpPr>
          <p:cNvPr id="108553" name="Oval 9">
            <a:hlinkHover r:id="" action="ppaction://noaction">
              <a:snd r:embed="rId9" name="225 HZ 2F0-10F0.wav"/>
            </a:hlinkHover>
          </p:cNvPr>
          <p:cNvSpPr>
            <a:spLocks noChangeArrowheads="1"/>
          </p:cNvSpPr>
          <p:nvPr/>
        </p:nvSpPr>
        <p:spPr bwMode="auto">
          <a:xfrm>
            <a:off x="3124200" y="3886200"/>
            <a:ext cx="457200" cy="457200"/>
          </a:xfrm>
          <a:prstGeom prst="ellipse">
            <a:avLst/>
          </a:prstGeom>
          <a:solidFill>
            <a:srgbClr val="339933"/>
          </a:solidFill>
          <a:ln w="9525">
            <a:noFill/>
            <a:round/>
            <a:headEnd/>
            <a:tailEnd/>
          </a:ln>
          <a:effectLst/>
        </p:spPr>
        <p:txBody>
          <a:bodyPr wrap="none" anchor="ctr"/>
          <a:lstStyle/>
          <a:p>
            <a:endParaRPr lang="en-US" dirty="0"/>
          </a:p>
        </p:txBody>
      </p:sp>
      <p:sp>
        <p:nvSpPr>
          <p:cNvPr id="108554" name="Oval 10">
            <a:hlinkHover r:id="" action="ppaction://noaction">
              <a:snd r:embed="rId10" name="250 HZ 2F0-10F0.wav"/>
            </a:hlinkHover>
          </p:cNvPr>
          <p:cNvSpPr>
            <a:spLocks noChangeArrowheads="1"/>
          </p:cNvSpPr>
          <p:nvPr/>
        </p:nvSpPr>
        <p:spPr bwMode="auto">
          <a:xfrm>
            <a:off x="3124200" y="3124200"/>
            <a:ext cx="457200" cy="457200"/>
          </a:xfrm>
          <a:prstGeom prst="ellipse">
            <a:avLst/>
          </a:prstGeom>
          <a:solidFill>
            <a:srgbClr val="FFFF00"/>
          </a:solidFill>
          <a:ln w="9525">
            <a:noFill/>
            <a:round/>
            <a:headEnd/>
            <a:tailEnd/>
          </a:ln>
          <a:effectLst/>
        </p:spPr>
        <p:txBody>
          <a:bodyPr wrap="none" anchor="ctr"/>
          <a:lstStyle/>
          <a:p>
            <a:endParaRPr lang="en-US" dirty="0"/>
          </a:p>
        </p:txBody>
      </p:sp>
      <p:sp>
        <p:nvSpPr>
          <p:cNvPr id="108555" name="Oval 11">
            <a:hlinkHover r:id="" action="ppaction://noaction">
              <a:snd r:embed="rId11" name="275 HZ 2F0-10F0.wav"/>
            </a:hlinkHover>
          </p:cNvPr>
          <p:cNvSpPr>
            <a:spLocks noChangeArrowheads="1"/>
          </p:cNvSpPr>
          <p:nvPr/>
        </p:nvSpPr>
        <p:spPr bwMode="auto">
          <a:xfrm>
            <a:off x="3124200" y="2286000"/>
            <a:ext cx="457200" cy="457200"/>
          </a:xfrm>
          <a:prstGeom prst="ellipse">
            <a:avLst/>
          </a:prstGeom>
          <a:solidFill>
            <a:srgbClr val="FF9900"/>
          </a:solidFill>
          <a:ln w="9525">
            <a:noFill/>
            <a:round/>
            <a:headEnd/>
            <a:tailEnd/>
          </a:ln>
          <a:effectLst/>
        </p:spPr>
        <p:txBody>
          <a:bodyPr wrap="none" anchor="ctr"/>
          <a:lstStyle/>
          <a:p>
            <a:endParaRPr lang="en-US" dirty="0"/>
          </a:p>
        </p:txBody>
      </p:sp>
      <p:sp>
        <p:nvSpPr>
          <p:cNvPr id="108556" name="Oval 12">
            <a:hlinkHover r:id="" action="ppaction://noaction">
              <a:snd r:embed="rId12" name="300 HZ 3F0-10F0.wav"/>
            </a:hlinkHover>
          </p:cNvPr>
          <p:cNvSpPr>
            <a:spLocks noChangeArrowheads="1"/>
          </p:cNvSpPr>
          <p:nvPr/>
        </p:nvSpPr>
        <p:spPr bwMode="auto">
          <a:xfrm>
            <a:off x="4191000" y="1524000"/>
            <a:ext cx="457200" cy="457200"/>
          </a:xfrm>
          <a:prstGeom prst="ellipse">
            <a:avLst/>
          </a:prstGeom>
          <a:solidFill>
            <a:srgbClr val="FF7C80"/>
          </a:solidFill>
          <a:ln w="9525">
            <a:noFill/>
            <a:round/>
            <a:headEnd/>
            <a:tailEnd/>
          </a:ln>
          <a:effectLst/>
        </p:spPr>
        <p:txBody>
          <a:bodyPr wrap="none" anchor="ctr"/>
          <a:lstStyle/>
          <a:p>
            <a:endParaRPr lang="en-US" dirty="0"/>
          </a:p>
        </p:txBody>
      </p:sp>
      <p:sp>
        <p:nvSpPr>
          <p:cNvPr id="108557" name="Oval 13">
            <a:hlinkHover r:id="" action="ppaction://noaction">
              <a:snd r:embed="rId13" name="200 HZ 3F0-10F0.wav"/>
            </a:hlinkHover>
          </p:cNvPr>
          <p:cNvSpPr>
            <a:spLocks noChangeArrowheads="1"/>
          </p:cNvSpPr>
          <p:nvPr/>
        </p:nvSpPr>
        <p:spPr bwMode="auto">
          <a:xfrm>
            <a:off x="4191000" y="4648200"/>
            <a:ext cx="457200" cy="457200"/>
          </a:xfrm>
          <a:prstGeom prst="ellipse">
            <a:avLst/>
          </a:prstGeom>
          <a:solidFill>
            <a:srgbClr val="3366FF"/>
          </a:solidFill>
          <a:ln w="9525">
            <a:noFill/>
            <a:round/>
            <a:headEnd/>
            <a:tailEnd/>
          </a:ln>
          <a:effectLst/>
        </p:spPr>
        <p:txBody>
          <a:bodyPr wrap="none" anchor="ctr"/>
          <a:lstStyle/>
          <a:p>
            <a:endParaRPr lang="en-US" dirty="0"/>
          </a:p>
        </p:txBody>
      </p:sp>
      <p:sp>
        <p:nvSpPr>
          <p:cNvPr id="108558" name="Oval 14">
            <a:hlinkHover r:id="" action="ppaction://noaction">
              <a:snd r:embed="rId14" name="225 HZ 3F0-10F0.wav"/>
            </a:hlinkHover>
          </p:cNvPr>
          <p:cNvSpPr>
            <a:spLocks noChangeArrowheads="1"/>
          </p:cNvSpPr>
          <p:nvPr/>
        </p:nvSpPr>
        <p:spPr bwMode="auto">
          <a:xfrm>
            <a:off x="4191000" y="3886200"/>
            <a:ext cx="457200" cy="457200"/>
          </a:xfrm>
          <a:prstGeom prst="ellipse">
            <a:avLst/>
          </a:prstGeom>
          <a:solidFill>
            <a:srgbClr val="00CC00"/>
          </a:solidFill>
          <a:ln w="9525">
            <a:noFill/>
            <a:round/>
            <a:headEnd/>
            <a:tailEnd/>
          </a:ln>
          <a:effectLst/>
        </p:spPr>
        <p:txBody>
          <a:bodyPr wrap="none" anchor="ctr"/>
          <a:lstStyle/>
          <a:p>
            <a:endParaRPr lang="en-US" dirty="0"/>
          </a:p>
        </p:txBody>
      </p:sp>
      <p:sp>
        <p:nvSpPr>
          <p:cNvPr id="108559" name="Oval 15">
            <a:hlinkHover r:id="" action="ppaction://noaction">
              <a:snd r:embed="rId15" name="250 HZ 3F0-10F0.wav"/>
            </a:hlinkHover>
          </p:cNvPr>
          <p:cNvSpPr>
            <a:spLocks noChangeArrowheads="1"/>
          </p:cNvSpPr>
          <p:nvPr/>
        </p:nvSpPr>
        <p:spPr bwMode="auto">
          <a:xfrm>
            <a:off x="4191000" y="3124200"/>
            <a:ext cx="457200" cy="457200"/>
          </a:xfrm>
          <a:prstGeom prst="ellipse">
            <a:avLst/>
          </a:prstGeom>
          <a:solidFill>
            <a:srgbClr val="FFFF66"/>
          </a:solidFill>
          <a:ln w="9525">
            <a:noFill/>
            <a:round/>
            <a:headEnd/>
            <a:tailEnd/>
          </a:ln>
          <a:effectLst/>
        </p:spPr>
        <p:txBody>
          <a:bodyPr wrap="none" anchor="ctr"/>
          <a:lstStyle/>
          <a:p>
            <a:endParaRPr lang="en-US" dirty="0"/>
          </a:p>
        </p:txBody>
      </p:sp>
      <p:sp>
        <p:nvSpPr>
          <p:cNvPr id="108560" name="Oval 16">
            <a:hlinkHover r:id="" action="ppaction://noaction">
              <a:snd r:embed="rId16" name="275 HZ 3F0-10F0.wav"/>
            </a:hlinkHover>
          </p:cNvPr>
          <p:cNvSpPr>
            <a:spLocks noChangeArrowheads="1"/>
          </p:cNvSpPr>
          <p:nvPr/>
        </p:nvSpPr>
        <p:spPr bwMode="auto">
          <a:xfrm>
            <a:off x="4191000" y="2286000"/>
            <a:ext cx="457200" cy="457200"/>
          </a:xfrm>
          <a:prstGeom prst="ellipse">
            <a:avLst/>
          </a:prstGeom>
          <a:solidFill>
            <a:srgbClr val="FFCC00"/>
          </a:solidFill>
          <a:ln w="9525">
            <a:noFill/>
            <a:round/>
            <a:headEnd/>
            <a:tailEnd/>
          </a:ln>
          <a:effectLst/>
        </p:spPr>
        <p:txBody>
          <a:bodyPr wrap="none" anchor="ctr"/>
          <a:lstStyle/>
          <a:p>
            <a:endParaRPr lang="en-US" dirty="0"/>
          </a:p>
        </p:txBody>
      </p:sp>
      <p:sp>
        <p:nvSpPr>
          <p:cNvPr id="108561" name="Oval 17">
            <a:hlinkHover r:id="" action="ppaction://noaction">
              <a:snd r:embed="rId17" name="300 HZ 4F0-10F0.wav"/>
            </a:hlinkHover>
          </p:cNvPr>
          <p:cNvSpPr>
            <a:spLocks noChangeArrowheads="1"/>
          </p:cNvSpPr>
          <p:nvPr/>
        </p:nvSpPr>
        <p:spPr bwMode="auto">
          <a:xfrm>
            <a:off x="5181600" y="1524000"/>
            <a:ext cx="457200" cy="457200"/>
          </a:xfrm>
          <a:prstGeom prst="ellipse">
            <a:avLst/>
          </a:prstGeom>
          <a:solidFill>
            <a:srgbClr val="FF6699"/>
          </a:solidFill>
          <a:ln w="9525">
            <a:noFill/>
            <a:round/>
            <a:headEnd/>
            <a:tailEnd/>
          </a:ln>
          <a:effectLst/>
        </p:spPr>
        <p:txBody>
          <a:bodyPr wrap="none" anchor="ctr"/>
          <a:lstStyle/>
          <a:p>
            <a:endParaRPr lang="en-US" dirty="0"/>
          </a:p>
        </p:txBody>
      </p:sp>
      <p:sp>
        <p:nvSpPr>
          <p:cNvPr id="108562" name="Oval 18">
            <a:hlinkHover r:id="" action="ppaction://noaction">
              <a:snd r:embed="rId18" name="200 HZ 4F0-10F0.wav"/>
            </a:hlinkHover>
          </p:cNvPr>
          <p:cNvSpPr>
            <a:spLocks noChangeArrowheads="1"/>
          </p:cNvSpPr>
          <p:nvPr/>
        </p:nvSpPr>
        <p:spPr bwMode="auto">
          <a:xfrm>
            <a:off x="5181600" y="4648200"/>
            <a:ext cx="457200" cy="457200"/>
          </a:xfrm>
          <a:prstGeom prst="ellipse">
            <a:avLst/>
          </a:prstGeom>
          <a:solidFill>
            <a:srgbClr val="6699FF"/>
          </a:solidFill>
          <a:ln w="9525">
            <a:noFill/>
            <a:round/>
            <a:headEnd/>
            <a:tailEnd/>
          </a:ln>
          <a:effectLst/>
        </p:spPr>
        <p:txBody>
          <a:bodyPr wrap="none" anchor="ctr"/>
          <a:lstStyle/>
          <a:p>
            <a:endParaRPr lang="en-US" dirty="0"/>
          </a:p>
        </p:txBody>
      </p:sp>
      <p:sp>
        <p:nvSpPr>
          <p:cNvPr id="108563" name="Oval 19">
            <a:hlinkHover r:id="" action="ppaction://noaction">
              <a:snd r:embed="rId19" name="225 HZ 4F0-10F0.wav"/>
            </a:hlinkHover>
          </p:cNvPr>
          <p:cNvSpPr>
            <a:spLocks noChangeArrowheads="1"/>
          </p:cNvSpPr>
          <p:nvPr/>
        </p:nvSpPr>
        <p:spPr bwMode="auto">
          <a:xfrm>
            <a:off x="5181600" y="3886200"/>
            <a:ext cx="457200" cy="457200"/>
          </a:xfrm>
          <a:prstGeom prst="ellipse">
            <a:avLst/>
          </a:prstGeom>
          <a:solidFill>
            <a:srgbClr val="66FF66"/>
          </a:solidFill>
          <a:ln w="9525">
            <a:noFill/>
            <a:round/>
            <a:headEnd/>
            <a:tailEnd/>
          </a:ln>
          <a:effectLst/>
        </p:spPr>
        <p:txBody>
          <a:bodyPr wrap="none" anchor="ctr"/>
          <a:lstStyle/>
          <a:p>
            <a:endParaRPr lang="en-US" dirty="0"/>
          </a:p>
        </p:txBody>
      </p:sp>
      <p:sp>
        <p:nvSpPr>
          <p:cNvPr id="108564" name="Oval 20">
            <a:hlinkHover r:id="" action="ppaction://noaction">
              <a:snd r:embed="rId20" name="250 HZ 4F0-10F0.wav"/>
            </a:hlinkHover>
          </p:cNvPr>
          <p:cNvSpPr>
            <a:spLocks noChangeArrowheads="1"/>
          </p:cNvSpPr>
          <p:nvPr/>
        </p:nvSpPr>
        <p:spPr bwMode="auto">
          <a:xfrm>
            <a:off x="5181600" y="3124200"/>
            <a:ext cx="457200" cy="457200"/>
          </a:xfrm>
          <a:prstGeom prst="ellipse">
            <a:avLst/>
          </a:prstGeom>
          <a:solidFill>
            <a:srgbClr val="FFFF99"/>
          </a:solidFill>
          <a:ln w="9525">
            <a:noFill/>
            <a:round/>
            <a:headEnd/>
            <a:tailEnd/>
          </a:ln>
          <a:effectLst/>
        </p:spPr>
        <p:txBody>
          <a:bodyPr wrap="none" anchor="ctr"/>
          <a:lstStyle/>
          <a:p>
            <a:endParaRPr lang="en-US" dirty="0"/>
          </a:p>
        </p:txBody>
      </p:sp>
      <p:sp>
        <p:nvSpPr>
          <p:cNvPr id="108565" name="Oval 21">
            <a:hlinkHover r:id="" action="ppaction://noaction">
              <a:snd r:embed="rId21" name="275 HZ 4F0-10F0.wav"/>
            </a:hlinkHover>
          </p:cNvPr>
          <p:cNvSpPr>
            <a:spLocks noChangeArrowheads="1"/>
          </p:cNvSpPr>
          <p:nvPr/>
        </p:nvSpPr>
        <p:spPr bwMode="auto">
          <a:xfrm>
            <a:off x="5181600" y="2286000"/>
            <a:ext cx="457200" cy="457200"/>
          </a:xfrm>
          <a:prstGeom prst="ellipse">
            <a:avLst/>
          </a:prstGeom>
          <a:solidFill>
            <a:srgbClr val="FFCC66"/>
          </a:solidFill>
          <a:ln w="9525">
            <a:noFill/>
            <a:round/>
            <a:headEnd/>
            <a:tailEnd/>
          </a:ln>
          <a:effectLst/>
        </p:spPr>
        <p:txBody>
          <a:bodyPr wrap="none" anchor="ctr"/>
          <a:lstStyle/>
          <a:p>
            <a:endParaRPr lang="en-US" dirty="0"/>
          </a:p>
        </p:txBody>
      </p:sp>
      <p:sp>
        <p:nvSpPr>
          <p:cNvPr id="108566" name="Oval 22">
            <a:hlinkHover r:id="" action="ppaction://noaction">
              <a:snd r:embed="rId22" name="300 HZ 5F0-10F0.wav"/>
            </a:hlinkHover>
          </p:cNvPr>
          <p:cNvSpPr>
            <a:spLocks noChangeArrowheads="1"/>
          </p:cNvSpPr>
          <p:nvPr/>
        </p:nvSpPr>
        <p:spPr bwMode="auto">
          <a:xfrm>
            <a:off x="6248400" y="1524000"/>
            <a:ext cx="457200" cy="457200"/>
          </a:xfrm>
          <a:prstGeom prst="ellipse">
            <a:avLst/>
          </a:prstGeom>
          <a:solidFill>
            <a:srgbClr val="FF99CC"/>
          </a:solidFill>
          <a:ln w="9525">
            <a:noFill/>
            <a:round/>
            <a:headEnd/>
            <a:tailEnd/>
          </a:ln>
          <a:effectLst/>
        </p:spPr>
        <p:txBody>
          <a:bodyPr wrap="none" anchor="ctr"/>
          <a:lstStyle/>
          <a:p>
            <a:endParaRPr lang="en-US" dirty="0"/>
          </a:p>
        </p:txBody>
      </p:sp>
      <p:sp>
        <p:nvSpPr>
          <p:cNvPr id="108567" name="Oval 23">
            <a:hlinkHover r:id="" action="ppaction://noaction">
              <a:snd r:embed="rId23" name="200 HZ 5F0-10F0.wav"/>
            </a:hlinkHover>
          </p:cNvPr>
          <p:cNvSpPr>
            <a:spLocks noChangeArrowheads="1"/>
          </p:cNvSpPr>
          <p:nvPr/>
        </p:nvSpPr>
        <p:spPr bwMode="auto">
          <a:xfrm>
            <a:off x="6248400" y="4648200"/>
            <a:ext cx="457200" cy="457200"/>
          </a:xfrm>
          <a:prstGeom prst="ellipse">
            <a:avLst/>
          </a:prstGeom>
          <a:solidFill>
            <a:srgbClr val="99CCFF"/>
          </a:solidFill>
          <a:ln w="9525">
            <a:noFill/>
            <a:round/>
            <a:headEnd/>
            <a:tailEnd/>
          </a:ln>
          <a:effectLst/>
        </p:spPr>
        <p:txBody>
          <a:bodyPr wrap="none" anchor="ctr"/>
          <a:lstStyle/>
          <a:p>
            <a:endParaRPr lang="en-US" dirty="0"/>
          </a:p>
        </p:txBody>
      </p:sp>
      <p:sp>
        <p:nvSpPr>
          <p:cNvPr id="108568" name="Oval 24">
            <a:hlinkHover r:id="" action="ppaction://noaction">
              <a:snd r:embed="rId24" name="225 HZ 5F0-10F0.wav"/>
            </a:hlinkHover>
          </p:cNvPr>
          <p:cNvSpPr>
            <a:spLocks noChangeArrowheads="1"/>
          </p:cNvSpPr>
          <p:nvPr/>
        </p:nvSpPr>
        <p:spPr bwMode="auto">
          <a:xfrm>
            <a:off x="6248400" y="3886200"/>
            <a:ext cx="457200" cy="457200"/>
          </a:xfrm>
          <a:prstGeom prst="ellipse">
            <a:avLst/>
          </a:prstGeom>
          <a:solidFill>
            <a:srgbClr val="99FF99"/>
          </a:solidFill>
          <a:ln w="9525">
            <a:noFill/>
            <a:round/>
            <a:headEnd/>
            <a:tailEnd/>
          </a:ln>
          <a:effectLst/>
        </p:spPr>
        <p:txBody>
          <a:bodyPr wrap="none" anchor="ctr"/>
          <a:lstStyle/>
          <a:p>
            <a:endParaRPr lang="en-US" dirty="0"/>
          </a:p>
        </p:txBody>
      </p:sp>
      <p:sp>
        <p:nvSpPr>
          <p:cNvPr id="108569" name="Oval 25">
            <a:hlinkHover r:id="" action="ppaction://noaction">
              <a:snd r:embed="rId25" name="250 HZ 5F0-10F0.wav"/>
            </a:hlinkHover>
          </p:cNvPr>
          <p:cNvSpPr>
            <a:spLocks noChangeArrowheads="1"/>
          </p:cNvSpPr>
          <p:nvPr/>
        </p:nvSpPr>
        <p:spPr bwMode="auto">
          <a:xfrm>
            <a:off x="6248400" y="3124200"/>
            <a:ext cx="457200" cy="457200"/>
          </a:xfrm>
          <a:prstGeom prst="ellipse">
            <a:avLst/>
          </a:prstGeom>
          <a:solidFill>
            <a:srgbClr val="FFFFCC"/>
          </a:solidFill>
          <a:ln w="9525">
            <a:noFill/>
            <a:round/>
            <a:headEnd/>
            <a:tailEnd/>
          </a:ln>
          <a:effectLst/>
        </p:spPr>
        <p:txBody>
          <a:bodyPr wrap="none" anchor="ctr"/>
          <a:lstStyle/>
          <a:p>
            <a:endParaRPr lang="en-US" dirty="0"/>
          </a:p>
        </p:txBody>
      </p:sp>
      <p:sp>
        <p:nvSpPr>
          <p:cNvPr id="108570" name="Oval 26">
            <a:hlinkHover r:id="" action="ppaction://noaction">
              <a:snd r:embed="rId26" name="275 HZ 5F0-10F0.wav"/>
            </a:hlinkHover>
          </p:cNvPr>
          <p:cNvSpPr>
            <a:spLocks noChangeArrowheads="1"/>
          </p:cNvSpPr>
          <p:nvPr/>
        </p:nvSpPr>
        <p:spPr bwMode="auto">
          <a:xfrm>
            <a:off x="6248400" y="2286000"/>
            <a:ext cx="457200" cy="457200"/>
          </a:xfrm>
          <a:prstGeom prst="ellipse">
            <a:avLst/>
          </a:prstGeom>
          <a:solidFill>
            <a:srgbClr val="FFCC99"/>
          </a:solidFill>
          <a:ln w="9525">
            <a:noFill/>
            <a:round/>
            <a:headEnd/>
            <a:tailEnd/>
          </a:ln>
          <a:effectLst/>
        </p:spPr>
        <p:txBody>
          <a:bodyPr wrap="none" anchor="ctr"/>
          <a:lstStyle/>
          <a:p>
            <a:endParaRPr lang="en-US" dirty="0"/>
          </a:p>
        </p:txBody>
      </p:sp>
      <p:grpSp>
        <p:nvGrpSpPr>
          <p:cNvPr id="108571" name="Group 27"/>
          <p:cNvGrpSpPr>
            <a:grpSpLocks/>
          </p:cNvGrpSpPr>
          <p:nvPr/>
        </p:nvGrpSpPr>
        <p:grpSpPr bwMode="auto">
          <a:xfrm>
            <a:off x="1751013" y="1219200"/>
            <a:ext cx="5410200" cy="4191000"/>
            <a:chOff x="1200" y="768"/>
            <a:chExt cx="3408" cy="2640"/>
          </a:xfrm>
        </p:grpSpPr>
        <p:sp>
          <p:nvSpPr>
            <p:cNvPr id="108572" name="Line 28"/>
            <p:cNvSpPr>
              <a:spLocks noChangeShapeType="1"/>
            </p:cNvSpPr>
            <p:nvPr/>
          </p:nvSpPr>
          <p:spPr bwMode="auto">
            <a:xfrm>
              <a:off x="1200" y="3408"/>
              <a:ext cx="3408" cy="0"/>
            </a:xfrm>
            <a:prstGeom prst="line">
              <a:avLst/>
            </a:prstGeom>
            <a:noFill/>
            <a:ln w="25400">
              <a:solidFill>
                <a:schemeClr val="tx1"/>
              </a:solidFill>
              <a:round/>
              <a:headEnd/>
              <a:tailEnd type="stealth" w="lg" len="lg"/>
            </a:ln>
            <a:effectLst/>
          </p:spPr>
          <p:txBody>
            <a:bodyPr/>
            <a:lstStyle/>
            <a:p>
              <a:endParaRPr lang="en-US" dirty="0"/>
            </a:p>
          </p:txBody>
        </p:sp>
        <p:sp>
          <p:nvSpPr>
            <p:cNvPr id="108573" name="Line 29"/>
            <p:cNvSpPr>
              <a:spLocks noChangeShapeType="1"/>
            </p:cNvSpPr>
            <p:nvPr/>
          </p:nvSpPr>
          <p:spPr bwMode="auto">
            <a:xfrm flipV="1">
              <a:off x="1200" y="768"/>
              <a:ext cx="0" cy="2640"/>
            </a:xfrm>
            <a:prstGeom prst="line">
              <a:avLst/>
            </a:prstGeom>
            <a:noFill/>
            <a:ln w="25400">
              <a:solidFill>
                <a:schemeClr val="tx1"/>
              </a:solidFill>
              <a:round/>
              <a:headEnd/>
              <a:tailEnd type="stealth" w="lg" len="lg"/>
            </a:ln>
            <a:effectLst/>
          </p:spPr>
          <p:txBody>
            <a:bodyPr/>
            <a:lstStyle/>
            <a:p>
              <a:endParaRPr lang="en-US" dirty="0"/>
            </a:p>
          </p:txBody>
        </p:sp>
      </p:grpSp>
      <p:sp>
        <p:nvSpPr>
          <p:cNvPr id="108574" name="Text Box 30"/>
          <p:cNvSpPr txBox="1">
            <a:spLocks noChangeArrowheads="1"/>
          </p:cNvSpPr>
          <p:nvPr/>
        </p:nvSpPr>
        <p:spPr bwMode="auto">
          <a:xfrm>
            <a:off x="3810000" y="5715000"/>
            <a:ext cx="1143000" cy="457200"/>
          </a:xfrm>
          <a:prstGeom prst="rect">
            <a:avLst/>
          </a:prstGeom>
          <a:noFill/>
          <a:ln w="9525">
            <a:noFill/>
            <a:miter lim="800000"/>
            <a:headEnd/>
            <a:tailEnd/>
          </a:ln>
          <a:effectLst/>
        </p:spPr>
        <p:txBody>
          <a:bodyPr>
            <a:spAutoFit/>
          </a:bodyPr>
          <a:lstStyle/>
          <a:p>
            <a:pPr>
              <a:spcBef>
                <a:spcPct val="50000"/>
              </a:spcBef>
            </a:pPr>
            <a:r>
              <a:rPr lang="en-US" sz="2400" dirty="0"/>
              <a:t>Timbre</a:t>
            </a:r>
          </a:p>
        </p:txBody>
      </p:sp>
      <p:sp>
        <p:nvSpPr>
          <p:cNvPr id="108575" name="Text Box 31"/>
          <p:cNvSpPr txBox="1">
            <a:spLocks noChangeArrowheads="1"/>
          </p:cNvSpPr>
          <p:nvPr/>
        </p:nvSpPr>
        <p:spPr bwMode="auto">
          <a:xfrm>
            <a:off x="685800" y="3048000"/>
            <a:ext cx="914400" cy="457200"/>
          </a:xfrm>
          <a:prstGeom prst="rect">
            <a:avLst/>
          </a:prstGeom>
          <a:noFill/>
          <a:ln w="9525">
            <a:noFill/>
            <a:miter lim="800000"/>
            <a:headEnd/>
            <a:tailEnd/>
          </a:ln>
          <a:effectLst/>
        </p:spPr>
        <p:txBody>
          <a:bodyPr>
            <a:spAutoFit/>
          </a:bodyPr>
          <a:lstStyle/>
          <a:p>
            <a:pPr>
              <a:spcBef>
                <a:spcPct val="50000"/>
              </a:spcBef>
            </a:pPr>
            <a:r>
              <a:rPr lang="en-US" sz="2400" dirty="0"/>
              <a:t>Pitch</a:t>
            </a:r>
          </a:p>
        </p:txBody>
      </p:sp>
      <p:sp>
        <p:nvSpPr>
          <p:cNvPr id="108576" name="Rectangle 32"/>
          <p:cNvSpPr>
            <a:spLocks noGrp="1" noChangeArrowheads="1"/>
          </p:cNvSpPr>
          <p:nvPr>
            <p:ph type="title"/>
          </p:nvPr>
        </p:nvSpPr>
        <p:spPr>
          <a:xfrm>
            <a:off x="685800" y="609600"/>
            <a:ext cx="7772400" cy="792163"/>
          </a:xfrm>
        </p:spPr>
        <p:txBody>
          <a:bodyPr/>
          <a:lstStyle/>
          <a:p>
            <a:r>
              <a:rPr lang="en-US" sz="3600" dirty="0">
                <a:solidFill>
                  <a:srgbClr val="3366FF"/>
                </a:solidFill>
              </a:rPr>
              <a:t>Pitch </a:t>
            </a:r>
            <a:r>
              <a:rPr lang="en-US" sz="3600" dirty="0" err="1">
                <a:solidFill>
                  <a:srgbClr val="3366FF"/>
                </a:solidFill>
              </a:rPr>
              <a:t>vs</a:t>
            </a:r>
            <a:r>
              <a:rPr lang="en-US" sz="3600" dirty="0">
                <a:solidFill>
                  <a:srgbClr val="3366FF"/>
                </a:solidFill>
              </a:rPr>
              <a:t> Timbre</a:t>
            </a:r>
          </a:p>
        </p:txBody>
      </p:sp>
    </p:spTree>
    <p:extLst>
      <p:ext uri="{BB962C8B-B14F-4D97-AF65-F5344CB8AC3E}">
        <p14:creationId xmlns:p14="http://schemas.microsoft.com/office/powerpoint/2010/main" val="37780986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228600" y="304800"/>
            <a:ext cx="7772400" cy="685800"/>
          </a:xfrm>
        </p:spPr>
        <p:txBody>
          <a:bodyPr/>
          <a:lstStyle/>
          <a:p>
            <a:r>
              <a:rPr lang="en-US" sz="3200">
                <a:solidFill>
                  <a:schemeClr val="accent2"/>
                </a:solidFill>
              </a:rPr>
              <a:t>Structure of the LSO and MSO</a:t>
            </a:r>
          </a:p>
        </p:txBody>
      </p:sp>
      <p:sp>
        <p:nvSpPr>
          <p:cNvPr id="119811" name="Rectangle 3"/>
          <p:cNvSpPr>
            <a:spLocks noGrp="1" noChangeArrowheads="1"/>
          </p:cNvSpPr>
          <p:nvPr>
            <p:ph type="body" idx="1"/>
          </p:nvPr>
        </p:nvSpPr>
        <p:spPr>
          <a:xfrm>
            <a:off x="5105400" y="4114800"/>
            <a:ext cx="3581400" cy="2514600"/>
          </a:xfrm>
        </p:spPr>
        <p:txBody>
          <a:bodyPr/>
          <a:lstStyle/>
          <a:p>
            <a:r>
              <a:rPr lang="en-US" sz="2400"/>
              <a:t>LSO neurons respond to intensity differences between the ears</a:t>
            </a:r>
          </a:p>
          <a:p>
            <a:r>
              <a:rPr lang="en-US" sz="2400"/>
              <a:t>MSO neurons respond to the timing differences between the ears</a:t>
            </a:r>
          </a:p>
        </p:txBody>
      </p:sp>
      <p:pic>
        <p:nvPicPr>
          <p:cNvPr id="119812" name="Picture 4" descr="Cell Structure in LSO and MSO"/>
          <p:cNvPicPr>
            <a:picLocks noChangeAspect="1" noChangeArrowheads="1"/>
          </p:cNvPicPr>
          <p:nvPr/>
        </p:nvPicPr>
        <p:blipFill>
          <a:blip r:embed="rId3" cstate="print"/>
          <a:srcRect/>
          <a:stretch>
            <a:fillRect/>
          </a:stretch>
        </p:blipFill>
        <p:spPr bwMode="auto">
          <a:xfrm>
            <a:off x="304800" y="1143000"/>
            <a:ext cx="4352925" cy="5194300"/>
          </a:xfrm>
          <a:prstGeom prst="rect">
            <a:avLst/>
          </a:prstGeom>
          <a:noFill/>
        </p:spPr>
      </p:pic>
      <p:pic>
        <p:nvPicPr>
          <p:cNvPr id="119813" name="Picture 5" descr="Tonotopic organization of superior olive"/>
          <p:cNvPicPr>
            <a:picLocks noChangeAspect="1" noChangeArrowheads="1"/>
          </p:cNvPicPr>
          <p:nvPr/>
        </p:nvPicPr>
        <p:blipFill>
          <a:blip r:embed="rId4" cstate="print"/>
          <a:srcRect/>
          <a:stretch>
            <a:fillRect/>
          </a:stretch>
        </p:blipFill>
        <p:spPr bwMode="auto">
          <a:xfrm>
            <a:off x="4648200" y="1143000"/>
            <a:ext cx="4154488" cy="27098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9810"/>
                                        </p:tgtEl>
                                        <p:attrNameLst>
                                          <p:attrName>style.visibility</p:attrName>
                                        </p:attrNameLst>
                                      </p:cBhvr>
                                      <p:to>
                                        <p:strVal val="visible"/>
                                      </p:to>
                                    </p:set>
                                    <p:anim calcmode="lin" valueType="num">
                                      <p:cBhvr additive="base">
                                        <p:cTn id="7" dur="500" fill="hold"/>
                                        <p:tgtEl>
                                          <p:spTgt spid="119810"/>
                                        </p:tgtEl>
                                        <p:attrNameLst>
                                          <p:attrName>ppt_x</p:attrName>
                                        </p:attrNameLst>
                                      </p:cBhvr>
                                      <p:tavLst>
                                        <p:tav tm="0">
                                          <p:val>
                                            <p:strVal val="#ppt_x"/>
                                          </p:val>
                                        </p:tav>
                                        <p:tav tm="100000">
                                          <p:val>
                                            <p:strVal val="#ppt_x"/>
                                          </p:val>
                                        </p:tav>
                                      </p:tavLst>
                                    </p:anim>
                                    <p:anim calcmode="lin" valueType="num">
                                      <p:cBhvr additive="base">
                                        <p:cTn id="8" dur="500" fill="hold"/>
                                        <p:tgtEl>
                                          <p:spTgt spid="1198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giggle.wav"/>
                                        </p:tgtEl>
                                      </p:cMediaNode>
                                    </p:audio>
                                  </p:subTnLst>
                                </p:cTn>
                              </p:par>
                            </p:childTnLst>
                          </p:cTn>
                        </p:par>
                        <p:par>
                          <p:cTn id="9" fill="hold">
                            <p:stCondLst>
                              <p:cond delay="500"/>
                            </p:stCondLst>
                            <p:childTnLst>
                              <p:par>
                                <p:cTn id="10" presetID="4" presetClass="entr" presetSubtype="16" fill="hold" nodeType="afterEffect">
                                  <p:stCondLst>
                                    <p:cond delay="0"/>
                                  </p:stCondLst>
                                  <p:childTnLst>
                                    <p:set>
                                      <p:cBhvr>
                                        <p:cTn id="11" dur="1" fill="hold">
                                          <p:stCondLst>
                                            <p:cond delay="0"/>
                                          </p:stCondLst>
                                        </p:cTn>
                                        <p:tgtEl>
                                          <p:spTgt spid="119812"/>
                                        </p:tgtEl>
                                        <p:attrNameLst>
                                          <p:attrName>style.visibility</p:attrName>
                                        </p:attrNameLst>
                                      </p:cBhvr>
                                      <p:to>
                                        <p:strVal val="visible"/>
                                      </p:to>
                                    </p:set>
                                    <p:animEffect transition="in" filter="box(in)">
                                      <p:cBhvr>
                                        <p:cTn id="12" dur="500"/>
                                        <p:tgtEl>
                                          <p:spTgt spid="119812"/>
                                        </p:tgtEl>
                                      </p:cBhvr>
                                    </p:animEffect>
                                  </p:childTnLst>
                                </p:cTn>
                              </p:par>
                            </p:childTnLst>
                          </p:cTn>
                        </p:par>
                        <p:par>
                          <p:cTn id="13" fill="hold">
                            <p:stCondLst>
                              <p:cond delay="1000"/>
                            </p:stCondLst>
                            <p:childTnLst>
                              <p:par>
                                <p:cTn id="14" presetID="4" presetClass="entr" presetSubtype="16" fill="hold" nodeType="afterEffect">
                                  <p:stCondLst>
                                    <p:cond delay="0"/>
                                  </p:stCondLst>
                                  <p:childTnLst>
                                    <p:set>
                                      <p:cBhvr>
                                        <p:cTn id="15" dur="1" fill="hold">
                                          <p:stCondLst>
                                            <p:cond delay="0"/>
                                          </p:stCondLst>
                                        </p:cTn>
                                        <p:tgtEl>
                                          <p:spTgt spid="119813"/>
                                        </p:tgtEl>
                                        <p:attrNameLst>
                                          <p:attrName>style.visibility</p:attrName>
                                        </p:attrNameLst>
                                      </p:cBhvr>
                                      <p:to>
                                        <p:strVal val="visible"/>
                                      </p:to>
                                    </p:set>
                                    <p:animEffect transition="in" filter="box(in)">
                                      <p:cBhvr>
                                        <p:cTn id="16" dur="500"/>
                                        <p:tgtEl>
                                          <p:spTgt spid="119813"/>
                                        </p:tgtEl>
                                      </p:cBhvr>
                                    </p:animEffect>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119811">
                                            <p:txEl>
                                              <p:pRg st="0" end="0"/>
                                            </p:txEl>
                                          </p:spTgt>
                                        </p:tgtEl>
                                        <p:attrNameLst>
                                          <p:attrName>style.visibility</p:attrName>
                                        </p:attrNameLst>
                                      </p:cBhvr>
                                      <p:to>
                                        <p:strVal val="visible"/>
                                      </p:to>
                                    </p:set>
                                    <p:anim calcmode="lin" valueType="num">
                                      <p:cBhvr additive="base">
                                        <p:cTn id="20" dur="500" fill="hold"/>
                                        <p:tgtEl>
                                          <p:spTgt spid="119811">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19811">
                                            <p:txEl>
                                              <p:pRg st="0" end="0"/>
                                            </p:txEl>
                                          </p:spTgt>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4" fill="hold" grpId="0" nodeType="afterEffect">
                                  <p:stCondLst>
                                    <p:cond delay="0"/>
                                  </p:stCondLst>
                                  <p:childTnLst>
                                    <p:set>
                                      <p:cBhvr>
                                        <p:cTn id="24" dur="1" fill="hold">
                                          <p:stCondLst>
                                            <p:cond delay="0"/>
                                          </p:stCondLst>
                                        </p:cTn>
                                        <p:tgtEl>
                                          <p:spTgt spid="119811">
                                            <p:txEl>
                                              <p:pRg st="1" end="1"/>
                                            </p:txEl>
                                          </p:spTgt>
                                        </p:tgtEl>
                                        <p:attrNameLst>
                                          <p:attrName>style.visibility</p:attrName>
                                        </p:attrNameLst>
                                      </p:cBhvr>
                                      <p:to>
                                        <p:strVal val="visible"/>
                                      </p:to>
                                    </p:set>
                                    <p:anim calcmode="lin" valueType="num">
                                      <p:cBhvr additive="base">
                                        <p:cTn id="25" dur="500" fill="hold"/>
                                        <p:tgtEl>
                                          <p:spTgt spid="119811">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98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autoUpdateAnimBg="0"/>
      <p:bldP spid="119811" grpId="0" build="p" autoUpdateAnimBg="0" advAuto="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85800" y="457200"/>
            <a:ext cx="7772400" cy="762000"/>
          </a:xfrm>
        </p:spPr>
        <p:txBody>
          <a:bodyPr/>
          <a:lstStyle/>
          <a:p>
            <a:r>
              <a:rPr lang="en-US" sz="3200">
                <a:solidFill>
                  <a:schemeClr val="accent2"/>
                </a:solidFill>
              </a:rPr>
              <a:t>LSO processes intensity differences</a:t>
            </a:r>
          </a:p>
        </p:txBody>
      </p:sp>
      <p:sp>
        <p:nvSpPr>
          <p:cNvPr id="73731" name="Rectangle 3"/>
          <p:cNvSpPr>
            <a:spLocks noGrp="1" noChangeArrowheads="1"/>
          </p:cNvSpPr>
          <p:nvPr>
            <p:ph type="body" idx="1"/>
          </p:nvPr>
        </p:nvSpPr>
        <p:spPr>
          <a:xfrm>
            <a:off x="533400" y="3886200"/>
            <a:ext cx="8001000" cy="2743200"/>
          </a:xfrm>
        </p:spPr>
        <p:txBody>
          <a:bodyPr/>
          <a:lstStyle/>
          <a:p>
            <a:r>
              <a:rPr lang="en-US" sz="2800"/>
              <a:t>LSO neurons respond mostly to high frequencies</a:t>
            </a:r>
          </a:p>
          <a:p>
            <a:r>
              <a:rPr lang="en-US" sz="2800"/>
              <a:t>Excited by sound at the ipsilateral ear (from spherical bushy cells)</a:t>
            </a:r>
          </a:p>
          <a:p>
            <a:r>
              <a:rPr lang="en-US" sz="2800"/>
              <a:t>Inhibited by sound at the contralateral ear (from globular bushy cells via MNTB)</a:t>
            </a:r>
          </a:p>
        </p:txBody>
      </p:sp>
      <p:pic>
        <p:nvPicPr>
          <p:cNvPr id="73732" name="Picture 4" descr="LSO cell characterisitics"/>
          <p:cNvPicPr>
            <a:picLocks noChangeAspect="1" noChangeArrowheads="1"/>
          </p:cNvPicPr>
          <p:nvPr/>
        </p:nvPicPr>
        <p:blipFill>
          <a:blip r:embed="rId2" cstate="print"/>
          <a:srcRect/>
          <a:stretch>
            <a:fillRect/>
          </a:stretch>
        </p:blipFill>
        <p:spPr bwMode="auto">
          <a:xfrm>
            <a:off x="558800" y="1193800"/>
            <a:ext cx="2667000" cy="2236788"/>
          </a:xfrm>
          <a:prstGeom prst="rect">
            <a:avLst/>
          </a:prstGeom>
          <a:noFill/>
        </p:spPr>
      </p:pic>
      <p:pic>
        <p:nvPicPr>
          <p:cNvPr id="73733" name="Picture 5" descr="LSO response to intensity"/>
          <p:cNvPicPr>
            <a:picLocks noChangeAspect="1" noChangeArrowheads="1"/>
          </p:cNvPicPr>
          <p:nvPr/>
        </p:nvPicPr>
        <p:blipFill>
          <a:blip r:embed="rId3" cstate="print"/>
          <a:srcRect/>
          <a:stretch>
            <a:fillRect/>
          </a:stretch>
        </p:blipFill>
        <p:spPr bwMode="auto">
          <a:xfrm>
            <a:off x="3378200" y="1193800"/>
            <a:ext cx="5111750" cy="26050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3730"/>
                                        </p:tgtEl>
                                        <p:attrNameLst>
                                          <p:attrName>style.visibility</p:attrName>
                                        </p:attrNameLst>
                                      </p:cBhvr>
                                      <p:to>
                                        <p:strVal val="visible"/>
                                      </p:to>
                                    </p:set>
                                    <p:anim calcmode="lin" valueType="num">
                                      <p:cBhvr additive="base">
                                        <p:cTn id="7" dur="500" fill="hold"/>
                                        <p:tgtEl>
                                          <p:spTgt spid="73730"/>
                                        </p:tgtEl>
                                        <p:attrNameLst>
                                          <p:attrName>ppt_x</p:attrName>
                                        </p:attrNameLst>
                                      </p:cBhvr>
                                      <p:tavLst>
                                        <p:tav tm="0">
                                          <p:val>
                                            <p:strVal val="#ppt_x"/>
                                          </p:val>
                                        </p:tav>
                                        <p:tav tm="100000">
                                          <p:val>
                                            <p:strVal val="#ppt_x"/>
                                          </p:val>
                                        </p:tav>
                                      </p:tavLst>
                                    </p:anim>
                                    <p:anim calcmode="lin" valueType="num">
                                      <p:cBhvr additive="base">
                                        <p:cTn id="8" dur="500" fill="hold"/>
                                        <p:tgtEl>
                                          <p:spTgt spid="7373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499"/>
                                          </p:stCondLst>
                                        </p:cTn>
                                        <p:tgtEl>
                                          <p:spTgt spid="73732"/>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499"/>
                                          </p:stCondLst>
                                        </p:cTn>
                                        <p:tgtEl>
                                          <p:spTgt spid="73733"/>
                                        </p:tgtEl>
                                        <p:attrNameLst>
                                          <p:attrName>style.visibility</p:attrName>
                                        </p:attrNameLst>
                                      </p:cBhvr>
                                      <p:to>
                                        <p:strVal val="visible"/>
                                      </p:to>
                                    </p:set>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73731">
                                            <p:txEl>
                                              <p:pRg st="0" end="0"/>
                                            </p:txEl>
                                          </p:spTgt>
                                        </p:tgtEl>
                                        <p:attrNameLst>
                                          <p:attrName>style.visibility</p:attrName>
                                        </p:attrNameLst>
                                      </p:cBhvr>
                                      <p:to>
                                        <p:strVal val="visible"/>
                                      </p:to>
                                    </p:set>
                                    <p:anim calcmode="lin" valueType="num">
                                      <p:cBhvr additive="base">
                                        <p:cTn id="18" dur="500" fill="hold"/>
                                        <p:tgtEl>
                                          <p:spTgt spid="73731">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3731">
                                            <p:txEl>
                                              <p:pRg st="0" end="0"/>
                                            </p:txEl>
                                          </p:spTgt>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73731">
                                            <p:txEl>
                                              <p:pRg st="1" end="1"/>
                                            </p:txEl>
                                          </p:spTgt>
                                        </p:tgtEl>
                                        <p:attrNameLst>
                                          <p:attrName>style.visibility</p:attrName>
                                        </p:attrNameLst>
                                      </p:cBhvr>
                                      <p:to>
                                        <p:strVal val="visible"/>
                                      </p:to>
                                    </p:set>
                                    <p:anim calcmode="lin" valueType="num">
                                      <p:cBhvr additive="base">
                                        <p:cTn id="23" dur="500" fill="hold"/>
                                        <p:tgtEl>
                                          <p:spTgt spid="73731">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3731">
                                            <p:txEl>
                                              <p:pRg st="1" end="1"/>
                                            </p:txEl>
                                          </p:spTgt>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73731">
                                            <p:txEl>
                                              <p:pRg st="2" end="2"/>
                                            </p:txEl>
                                          </p:spTgt>
                                        </p:tgtEl>
                                        <p:attrNameLst>
                                          <p:attrName>style.visibility</p:attrName>
                                        </p:attrNameLst>
                                      </p:cBhvr>
                                      <p:to>
                                        <p:strVal val="visible"/>
                                      </p:to>
                                    </p:set>
                                    <p:anim calcmode="lin" valueType="num">
                                      <p:cBhvr additive="base">
                                        <p:cTn id="28" dur="500" fill="hold"/>
                                        <p:tgtEl>
                                          <p:spTgt spid="73731">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737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0" grpId="0" autoUpdateAnimBg="0"/>
      <p:bldP spid="73731" grpId="0" build="p" autoUpdateAnimBg="0" advAuto="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685800" y="304800"/>
            <a:ext cx="7772400" cy="762000"/>
          </a:xfrm>
        </p:spPr>
        <p:txBody>
          <a:bodyPr/>
          <a:lstStyle/>
          <a:p>
            <a:r>
              <a:rPr lang="en-US" sz="3200">
                <a:solidFill>
                  <a:schemeClr val="accent2"/>
                </a:solidFill>
              </a:rPr>
              <a:t>MSO processes timing differences</a:t>
            </a:r>
          </a:p>
        </p:txBody>
      </p:sp>
      <p:sp>
        <p:nvSpPr>
          <p:cNvPr id="74755" name="Rectangle 3"/>
          <p:cNvSpPr>
            <a:spLocks noGrp="1" noChangeArrowheads="1"/>
          </p:cNvSpPr>
          <p:nvPr>
            <p:ph type="body" idx="1"/>
          </p:nvPr>
        </p:nvSpPr>
        <p:spPr>
          <a:xfrm>
            <a:off x="457200" y="4495800"/>
            <a:ext cx="8229600" cy="2057400"/>
          </a:xfrm>
        </p:spPr>
        <p:txBody>
          <a:bodyPr/>
          <a:lstStyle/>
          <a:p>
            <a:pPr>
              <a:lnSpc>
                <a:spcPct val="90000"/>
              </a:lnSpc>
            </a:pPr>
            <a:r>
              <a:rPr lang="en-US" sz="2400"/>
              <a:t>MSO responds mostly to low frequency sounds</a:t>
            </a:r>
          </a:p>
          <a:p>
            <a:pPr>
              <a:lnSpc>
                <a:spcPct val="90000"/>
              </a:lnSpc>
            </a:pPr>
            <a:r>
              <a:rPr lang="en-US" sz="2400"/>
              <a:t>Cells in the MSO are coincidence detectors</a:t>
            </a:r>
          </a:p>
          <a:p>
            <a:pPr>
              <a:lnSpc>
                <a:spcPct val="90000"/>
              </a:lnSpc>
            </a:pPr>
            <a:r>
              <a:rPr lang="en-US" sz="2400"/>
              <a:t>Input from the opposite side is delayed</a:t>
            </a:r>
          </a:p>
          <a:p>
            <a:pPr>
              <a:lnSpc>
                <a:spcPct val="90000"/>
              </a:lnSpc>
            </a:pPr>
            <a:r>
              <a:rPr lang="en-US" sz="2400"/>
              <a:t>MSO cells respond at specific interaural time difference (ITD)</a:t>
            </a:r>
          </a:p>
          <a:p>
            <a:pPr>
              <a:lnSpc>
                <a:spcPct val="90000"/>
              </a:lnSpc>
            </a:pPr>
            <a:r>
              <a:rPr lang="en-US" sz="2400"/>
              <a:t>Center to ear encoded from front to back in MSO</a:t>
            </a:r>
          </a:p>
        </p:txBody>
      </p:sp>
      <p:pic>
        <p:nvPicPr>
          <p:cNvPr id="74756" name="Picture 4" descr="MSO ITD plot"/>
          <p:cNvPicPr>
            <a:picLocks noChangeAspect="1" noChangeArrowheads="1"/>
          </p:cNvPicPr>
          <p:nvPr/>
        </p:nvPicPr>
        <p:blipFill>
          <a:blip r:embed="rId2" cstate="print"/>
          <a:srcRect/>
          <a:stretch>
            <a:fillRect/>
          </a:stretch>
        </p:blipFill>
        <p:spPr bwMode="auto">
          <a:xfrm>
            <a:off x="5657850" y="1447800"/>
            <a:ext cx="3486150" cy="2312988"/>
          </a:xfrm>
          <a:prstGeom prst="rect">
            <a:avLst/>
          </a:prstGeom>
          <a:noFill/>
        </p:spPr>
      </p:pic>
      <p:grpSp>
        <p:nvGrpSpPr>
          <p:cNvPr id="74757" name="Group 5"/>
          <p:cNvGrpSpPr>
            <a:grpSpLocks/>
          </p:cNvGrpSpPr>
          <p:nvPr/>
        </p:nvGrpSpPr>
        <p:grpSpPr bwMode="auto">
          <a:xfrm>
            <a:off x="0" y="1066800"/>
            <a:ext cx="5867400" cy="3409950"/>
            <a:chOff x="0" y="672"/>
            <a:chExt cx="3696" cy="2148"/>
          </a:xfrm>
        </p:grpSpPr>
        <p:pic>
          <p:nvPicPr>
            <p:cNvPr id="74758" name="Picture 6" descr="delay llines in MSO"/>
            <p:cNvPicPr>
              <a:picLocks noChangeAspect="1" noChangeArrowheads="1"/>
            </p:cNvPicPr>
            <p:nvPr/>
          </p:nvPicPr>
          <p:blipFill>
            <a:blip r:embed="rId3" cstate="print"/>
            <a:srcRect/>
            <a:stretch>
              <a:fillRect/>
            </a:stretch>
          </p:blipFill>
          <p:spPr bwMode="auto">
            <a:xfrm>
              <a:off x="0" y="672"/>
              <a:ext cx="3696" cy="2148"/>
            </a:xfrm>
            <a:prstGeom prst="rect">
              <a:avLst/>
            </a:prstGeom>
            <a:noFill/>
          </p:spPr>
        </p:pic>
        <p:sp>
          <p:nvSpPr>
            <p:cNvPr id="74759" name="Text Box 7"/>
            <p:cNvSpPr txBox="1">
              <a:spLocks noChangeArrowheads="1"/>
            </p:cNvSpPr>
            <p:nvPr/>
          </p:nvSpPr>
          <p:spPr bwMode="auto">
            <a:xfrm>
              <a:off x="1872" y="1680"/>
              <a:ext cx="576" cy="366"/>
            </a:xfrm>
            <a:prstGeom prst="rect">
              <a:avLst/>
            </a:prstGeom>
            <a:noFill/>
            <a:ln w="9525">
              <a:noFill/>
              <a:miter lim="800000"/>
              <a:headEnd/>
              <a:tailEnd/>
            </a:ln>
            <a:effectLst/>
          </p:spPr>
          <p:txBody>
            <a:bodyPr>
              <a:spAutoFit/>
            </a:bodyPr>
            <a:lstStyle/>
            <a:p>
              <a:pPr>
                <a:spcBef>
                  <a:spcPct val="50000"/>
                </a:spcBef>
              </a:pPr>
              <a:r>
                <a:rPr lang="en-US" sz="1600">
                  <a:solidFill>
                    <a:srgbClr val="FF0000"/>
                  </a:solidFill>
                  <a:latin typeface="Times New Roman" charset="0"/>
                </a:rPr>
                <a:t>Delay lines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4754"/>
                                        </p:tgtEl>
                                        <p:attrNameLst>
                                          <p:attrName>style.visibility</p:attrName>
                                        </p:attrNameLst>
                                      </p:cBhvr>
                                      <p:to>
                                        <p:strVal val="visible"/>
                                      </p:to>
                                    </p:set>
                                    <p:anim calcmode="lin" valueType="num">
                                      <p:cBhvr additive="base">
                                        <p:cTn id="7" dur="500" fill="hold"/>
                                        <p:tgtEl>
                                          <p:spTgt spid="74754"/>
                                        </p:tgtEl>
                                        <p:attrNameLst>
                                          <p:attrName>ppt_x</p:attrName>
                                        </p:attrNameLst>
                                      </p:cBhvr>
                                      <p:tavLst>
                                        <p:tav tm="0">
                                          <p:val>
                                            <p:strVal val="#ppt_x"/>
                                          </p:val>
                                        </p:tav>
                                        <p:tav tm="100000">
                                          <p:val>
                                            <p:strVal val="#ppt_x"/>
                                          </p:val>
                                        </p:tav>
                                      </p:tavLst>
                                    </p:anim>
                                    <p:anim calcmode="lin" valueType="num">
                                      <p:cBhvr additive="base">
                                        <p:cTn id="8" dur="500" fill="hold"/>
                                        <p:tgtEl>
                                          <p:spTgt spid="7475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74756"/>
                                        </p:tgtEl>
                                        <p:attrNameLst>
                                          <p:attrName>style.visibility</p:attrName>
                                        </p:attrNameLst>
                                      </p:cBhvr>
                                      <p:to>
                                        <p:strVal val="visible"/>
                                      </p:to>
                                    </p:set>
                                    <p:animEffect transition="in" filter="dissolve">
                                      <p:cBhvr>
                                        <p:cTn id="12" dur="1000"/>
                                        <p:tgtEl>
                                          <p:spTgt spid="74756"/>
                                        </p:tgtEl>
                                      </p:cBhvr>
                                    </p:animEffect>
                                  </p:childTnLst>
                                </p:cTn>
                              </p:par>
                              <p:par>
                                <p:cTn id="13" presetID="9" presetClass="entr" presetSubtype="0" fill="hold" nodeType="withEffect">
                                  <p:stCondLst>
                                    <p:cond delay="0"/>
                                  </p:stCondLst>
                                  <p:childTnLst>
                                    <p:set>
                                      <p:cBhvr>
                                        <p:cTn id="14" dur="1" fill="hold">
                                          <p:stCondLst>
                                            <p:cond delay="0"/>
                                          </p:stCondLst>
                                        </p:cTn>
                                        <p:tgtEl>
                                          <p:spTgt spid="74757"/>
                                        </p:tgtEl>
                                        <p:attrNameLst>
                                          <p:attrName>style.visibility</p:attrName>
                                        </p:attrNameLst>
                                      </p:cBhvr>
                                      <p:to>
                                        <p:strVal val="visible"/>
                                      </p:to>
                                    </p:set>
                                    <p:animEffect transition="in" filter="dissolve">
                                      <p:cBhvr>
                                        <p:cTn id="15" dur="1000"/>
                                        <p:tgtEl>
                                          <p:spTgt spid="74757"/>
                                        </p:tgtEl>
                                      </p:cBhvr>
                                    </p:animEffect>
                                  </p:childTnLst>
                                </p:cTn>
                              </p:par>
                            </p:childTnLst>
                          </p:cTn>
                        </p:par>
                        <p:par>
                          <p:cTn id="16" fill="hold">
                            <p:stCondLst>
                              <p:cond delay="1500"/>
                            </p:stCondLst>
                            <p:childTnLst>
                              <p:par>
                                <p:cTn id="17" presetID="2" presetClass="entr" presetSubtype="4" fill="hold" grpId="0" nodeType="afterEffect">
                                  <p:stCondLst>
                                    <p:cond delay="0"/>
                                  </p:stCondLst>
                                  <p:childTnLst>
                                    <p:set>
                                      <p:cBhvr>
                                        <p:cTn id="18" dur="1" fill="hold">
                                          <p:stCondLst>
                                            <p:cond delay="0"/>
                                          </p:stCondLst>
                                        </p:cTn>
                                        <p:tgtEl>
                                          <p:spTgt spid="74755">
                                            <p:txEl>
                                              <p:pRg st="0" end="0"/>
                                            </p:txEl>
                                          </p:spTgt>
                                        </p:tgtEl>
                                        <p:attrNameLst>
                                          <p:attrName>style.visibility</p:attrName>
                                        </p:attrNameLst>
                                      </p:cBhvr>
                                      <p:to>
                                        <p:strVal val="visible"/>
                                      </p:to>
                                    </p:set>
                                    <p:anim calcmode="lin" valueType="num">
                                      <p:cBhvr additive="base">
                                        <p:cTn id="19" dur="500" fill="hold"/>
                                        <p:tgtEl>
                                          <p:spTgt spid="7475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4755">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grpId="0" nodeType="afterEffect">
                                  <p:stCondLst>
                                    <p:cond delay="0"/>
                                  </p:stCondLst>
                                  <p:childTnLst>
                                    <p:set>
                                      <p:cBhvr>
                                        <p:cTn id="23" dur="1" fill="hold">
                                          <p:stCondLst>
                                            <p:cond delay="0"/>
                                          </p:stCondLst>
                                        </p:cTn>
                                        <p:tgtEl>
                                          <p:spTgt spid="74755">
                                            <p:txEl>
                                              <p:pRg st="1" end="1"/>
                                            </p:txEl>
                                          </p:spTgt>
                                        </p:tgtEl>
                                        <p:attrNameLst>
                                          <p:attrName>style.visibility</p:attrName>
                                        </p:attrNameLst>
                                      </p:cBhvr>
                                      <p:to>
                                        <p:strVal val="visible"/>
                                      </p:to>
                                    </p:set>
                                    <p:anim calcmode="lin" valueType="num">
                                      <p:cBhvr additive="base">
                                        <p:cTn id="24" dur="500" fill="hold"/>
                                        <p:tgtEl>
                                          <p:spTgt spid="74755">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4755">
                                            <p:txEl>
                                              <p:pRg st="1" end="1"/>
                                            </p:txEl>
                                          </p:spTgt>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grpId="0" nodeType="afterEffect">
                                  <p:stCondLst>
                                    <p:cond delay="0"/>
                                  </p:stCondLst>
                                  <p:childTnLst>
                                    <p:set>
                                      <p:cBhvr>
                                        <p:cTn id="28" dur="1" fill="hold">
                                          <p:stCondLst>
                                            <p:cond delay="0"/>
                                          </p:stCondLst>
                                        </p:cTn>
                                        <p:tgtEl>
                                          <p:spTgt spid="74755">
                                            <p:txEl>
                                              <p:pRg st="2" end="2"/>
                                            </p:txEl>
                                          </p:spTgt>
                                        </p:tgtEl>
                                        <p:attrNameLst>
                                          <p:attrName>style.visibility</p:attrName>
                                        </p:attrNameLst>
                                      </p:cBhvr>
                                      <p:to>
                                        <p:strVal val="visible"/>
                                      </p:to>
                                    </p:set>
                                    <p:anim calcmode="lin" valueType="num">
                                      <p:cBhvr additive="base">
                                        <p:cTn id="29" dur="500" fill="hold"/>
                                        <p:tgtEl>
                                          <p:spTgt spid="74755">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4755">
                                            <p:txEl>
                                              <p:pRg st="2" end="2"/>
                                            </p:txEl>
                                          </p:spTgt>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grpId="0" nodeType="afterEffect">
                                  <p:stCondLst>
                                    <p:cond delay="0"/>
                                  </p:stCondLst>
                                  <p:childTnLst>
                                    <p:set>
                                      <p:cBhvr>
                                        <p:cTn id="33" dur="1" fill="hold">
                                          <p:stCondLst>
                                            <p:cond delay="0"/>
                                          </p:stCondLst>
                                        </p:cTn>
                                        <p:tgtEl>
                                          <p:spTgt spid="74755">
                                            <p:txEl>
                                              <p:pRg st="3" end="3"/>
                                            </p:txEl>
                                          </p:spTgt>
                                        </p:tgtEl>
                                        <p:attrNameLst>
                                          <p:attrName>style.visibility</p:attrName>
                                        </p:attrNameLst>
                                      </p:cBhvr>
                                      <p:to>
                                        <p:strVal val="visible"/>
                                      </p:to>
                                    </p:set>
                                    <p:anim calcmode="lin" valueType="num">
                                      <p:cBhvr additive="base">
                                        <p:cTn id="34" dur="500" fill="hold"/>
                                        <p:tgtEl>
                                          <p:spTgt spid="74755">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74755">
                                            <p:txEl>
                                              <p:pRg st="3" end="3"/>
                                            </p:txEl>
                                          </p:spTgt>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2" presetClass="entr" presetSubtype="4" fill="hold" grpId="0" nodeType="afterEffect">
                                  <p:stCondLst>
                                    <p:cond delay="0"/>
                                  </p:stCondLst>
                                  <p:childTnLst>
                                    <p:set>
                                      <p:cBhvr>
                                        <p:cTn id="38" dur="1" fill="hold">
                                          <p:stCondLst>
                                            <p:cond delay="0"/>
                                          </p:stCondLst>
                                        </p:cTn>
                                        <p:tgtEl>
                                          <p:spTgt spid="74755">
                                            <p:txEl>
                                              <p:pRg st="4" end="4"/>
                                            </p:txEl>
                                          </p:spTgt>
                                        </p:tgtEl>
                                        <p:attrNameLst>
                                          <p:attrName>style.visibility</p:attrName>
                                        </p:attrNameLst>
                                      </p:cBhvr>
                                      <p:to>
                                        <p:strVal val="visible"/>
                                      </p:to>
                                    </p:set>
                                    <p:anim calcmode="lin" valueType="num">
                                      <p:cBhvr additive="base">
                                        <p:cTn id="39" dur="500" fill="hold"/>
                                        <p:tgtEl>
                                          <p:spTgt spid="74755">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475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autoUpdateAnimBg="0"/>
      <p:bldP spid="74755" grpId="0" build="p" autoUpdateAnimBg="0" advAuto="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685800" y="381000"/>
            <a:ext cx="7772400" cy="838200"/>
          </a:xfrm>
        </p:spPr>
        <p:txBody>
          <a:bodyPr/>
          <a:lstStyle/>
          <a:p>
            <a:r>
              <a:rPr lang="en-US" sz="3200">
                <a:solidFill>
                  <a:schemeClr val="accent2"/>
                </a:solidFill>
              </a:rPr>
              <a:t>Descending pathway (efferents)</a:t>
            </a:r>
          </a:p>
        </p:txBody>
      </p:sp>
      <p:sp>
        <p:nvSpPr>
          <p:cNvPr id="75779" name="Rectangle 3"/>
          <p:cNvSpPr>
            <a:spLocks noGrp="1" noChangeArrowheads="1"/>
          </p:cNvSpPr>
          <p:nvPr>
            <p:ph type="body" idx="1"/>
          </p:nvPr>
        </p:nvSpPr>
        <p:spPr>
          <a:xfrm>
            <a:off x="533400" y="4876800"/>
            <a:ext cx="8077200" cy="1600200"/>
          </a:xfrm>
        </p:spPr>
        <p:txBody>
          <a:bodyPr/>
          <a:lstStyle/>
          <a:p>
            <a:r>
              <a:rPr lang="en-US" sz="2800"/>
              <a:t>Two pathways project from the SOC to the cochlea</a:t>
            </a:r>
          </a:p>
          <a:p>
            <a:pPr lvl="1"/>
            <a:r>
              <a:rPr lang="en-US" sz="2400"/>
              <a:t>Medial system (around MSO) – large, myelinated fibers</a:t>
            </a:r>
          </a:p>
          <a:p>
            <a:pPr lvl="1"/>
            <a:r>
              <a:rPr lang="en-US" sz="2400"/>
              <a:t>Lateral system (around LSO) – thin, unmyelinated fibers</a:t>
            </a:r>
          </a:p>
        </p:txBody>
      </p:sp>
      <p:pic>
        <p:nvPicPr>
          <p:cNvPr id="75780" name="Picture 4" descr="Efferent system"/>
          <p:cNvPicPr>
            <a:picLocks noChangeAspect="1" noChangeArrowheads="1"/>
          </p:cNvPicPr>
          <p:nvPr/>
        </p:nvPicPr>
        <p:blipFill>
          <a:blip r:embed="rId2" cstate="print"/>
          <a:srcRect/>
          <a:stretch>
            <a:fillRect/>
          </a:stretch>
        </p:blipFill>
        <p:spPr bwMode="auto">
          <a:xfrm>
            <a:off x="1219200" y="1295400"/>
            <a:ext cx="6775450" cy="34512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5778"/>
                                        </p:tgtEl>
                                        <p:attrNameLst>
                                          <p:attrName>style.visibility</p:attrName>
                                        </p:attrNameLst>
                                      </p:cBhvr>
                                      <p:to>
                                        <p:strVal val="visible"/>
                                      </p:to>
                                    </p:set>
                                    <p:anim calcmode="lin" valueType="num">
                                      <p:cBhvr additive="base">
                                        <p:cTn id="7" dur="500" fill="hold"/>
                                        <p:tgtEl>
                                          <p:spTgt spid="75778"/>
                                        </p:tgtEl>
                                        <p:attrNameLst>
                                          <p:attrName>ppt_x</p:attrName>
                                        </p:attrNameLst>
                                      </p:cBhvr>
                                      <p:tavLst>
                                        <p:tav tm="0">
                                          <p:val>
                                            <p:strVal val="#ppt_x"/>
                                          </p:val>
                                        </p:tav>
                                        <p:tav tm="100000">
                                          <p:val>
                                            <p:strVal val="#ppt_x"/>
                                          </p:val>
                                        </p:tav>
                                      </p:tavLst>
                                    </p:anim>
                                    <p:anim calcmode="lin" valueType="num">
                                      <p:cBhvr additive="base">
                                        <p:cTn id="8" dur="500" fill="hold"/>
                                        <p:tgtEl>
                                          <p:spTgt spid="7577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 presetClass="entr" presetSubtype="16" fill="hold" nodeType="afterEffect">
                                  <p:stCondLst>
                                    <p:cond delay="0"/>
                                  </p:stCondLst>
                                  <p:childTnLst>
                                    <p:set>
                                      <p:cBhvr>
                                        <p:cTn id="11" dur="1" fill="hold">
                                          <p:stCondLst>
                                            <p:cond delay="0"/>
                                          </p:stCondLst>
                                        </p:cTn>
                                        <p:tgtEl>
                                          <p:spTgt spid="75780"/>
                                        </p:tgtEl>
                                        <p:attrNameLst>
                                          <p:attrName>style.visibility</p:attrName>
                                        </p:attrNameLst>
                                      </p:cBhvr>
                                      <p:to>
                                        <p:strVal val="visible"/>
                                      </p:to>
                                    </p:set>
                                    <p:animEffect transition="in" filter="box(in)">
                                      <p:cBhvr>
                                        <p:cTn id="12" dur="500"/>
                                        <p:tgtEl>
                                          <p:spTgt spid="75780"/>
                                        </p:tgtEl>
                                      </p:cBhvr>
                                    </p:animEffect>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75779">
                                            <p:txEl>
                                              <p:pRg st="0" end="0"/>
                                            </p:txEl>
                                          </p:spTgt>
                                        </p:tgtEl>
                                        <p:attrNameLst>
                                          <p:attrName>style.visibility</p:attrName>
                                        </p:attrNameLst>
                                      </p:cBhvr>
                                      <p:to>
                                        <p:strVal val="visible"/>
                                      </p:to>
                                    </p:set>
                                    <p:anim calcmode="lin" valueType="num">
                                      <p:cBhvr additive="base">
                                        <p:cTn id="16" dur="500" fill="hold"/>
                                        <p:tgtEl>
                                          <p:spTgt spid="75779">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75779">
                                            <p:txEl>
                                              <p:pRg st="0" end="0"/>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75779">
                                            <p:txEl>
                                              <p:pRg st="1" end="1"/>
                                            </p:txEl>
                                          </p:spTgt>
                                        </p:tgtEl>
                                        <p:attrNameLst>
                                          <p:attrName>style.visibility</p:attrName>
                                        </p:attrNameLst>
                                      </p:cBhvr>
                                      <p:to>
                                        <p:strVal val="visible"/>
                                      </p:to>
                                    </p:set>
                                    <p:anim calcmode="lin" valueType="num">
                                      <p:cBhvr additive="base">
                                        <p:cTn id="20" dur="500" fill="hold"/>
                                        <p:tgtEl>
                                          <p:spTgt spid="75779">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5779">
                                            <p:txEl>
                                              <p:pRg st="1" end="1"/>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75779">
                                            <p:txEl>
                                              <p:pRg st="2" end="2"/>
                                            </p:txEl>
                                          </p:spTgt>
                                        </p:tgtEl>
                                        <p:attrNameLst>
                                          <p:attrName>style.visibility</p:attrName>
                                        </p:attrNameLst>
                                      </p:cBhvr>
                                      <p:to>
                                        <p:strVal val="visible"/>
                                      </p:to>
                                    </p:set>
                                    <p:anim calcmode="lin" valueType="num">
                                      <p:cBhvr additive="base">
                                        <p:cTn id="24" dur="500" fill="hold"/>
                                        <p:tgtEl>
                                          <p:spTgt spid="75779">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577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autoUpdateAnimBg="0"/>
      <p:bldP spid="75779" grpId="0" build="p" autoUpdateAnimBg="0"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457200" y="274638"/>
            <a:ext cx="8229600" cy="715962"/>
          </a:xfrm>
        </p:spPr>
        <p:txBody>
          <a:bodyPr/>
          <a:lstStyle/>
          <a:p>
            <a:r>
              <a:rPr lang="en-US" sz="3200">
                <a:solidFill>
                  <a:srgbClr val="3366FF"/>
                </a:solidFill>
              </a:rPr>
              <a:t>Auditory Areas in Neocortex</a:t>
            </a:r>
          </a:p>
        </p:txBody>
      </p:sp>
      <p:sp>
        <p:nvSpPr>
          <p:cNvPr id="99331" name="Rectangle 3"/>
          <p:cNvSpPr>
            <a:spLocks noGrp="1" noChangeArrowheads="1"/>
          </p:cNvSpPr>
          <p:nvPr>
            <p:ph type="body" sz="half" idx="2"/>
          </p:nvPr>
        </p:nvSpPr>
        <p:spPr/>
        <p:txBody>
          <a:bodyPr/>
          <a:lstStyle/>
          <a:p>
            <a:pPr>
              <a:lnSpc>
                <a:spcPct val="90000"/>
              </a:lnSpc>
            </a:pPr>
            <a:r>
              <a:rPr lang="en-US" sz="2400"/>
              <a:t>Primary auditory cortex is in the temporal lobe on the bank of the Sylvian fissure</a:t>
            </a:r>
          </a:p>
          <a:p>
            <a:pPr>
              <a:lnSpc>
                <a:spcPct val="90000"/>
              </a:lnSpc>
            </a:pPr>
            <a:r>
              <a:rPr lang="en-US" sz="2400"/>
              <a:t>Wernicke’s area involved in speech analysis (Broca’s area is for speech production).</a:t>
            </a:r>
          </a:p>
          <a:p>
            <a:pPr>
              <a:lnSpc>
                <a:spcPct val="90000"/>
              </a:lnSpc>
            </a:pPr>
            <a:r>
              <a:rPr lang="en-US" sz="2400"/>
              <a:t>All components of speech identified and combined before the information reaches this level.</a:t>
            </a:r>
          </a:p>
        </p:txBody>
      </p:sp>
      <p:pic>
        <p:nvPicPr>
          <p:cNvPr id="99332" name="Picture 4" descr="figure 19-06"/>
          <p:cNvPicPr>
            <a:picLocks noGrp="1" noChangeAspect="1" noChangeArrowheads="1"/>
          </p:cNvPicPr>
          <p:nvPr>
            <p:ph sz="half" idx="1"/>
          </p:nvPr>
        </p:nvPicPr>
        <p:blipFill>
          <a:blip r:embed="rId2" cstate="print"/>
          <a:srcRect/>
          <a:stretch>
            <a:fillRect/>
          </a:stretch>
        </p:blipFill>
        <p:spPr>
          <a:xfrm>
            <a:off x="88900" y="1498600"/>
            <a:ext cx="4495800" cy="3606800"/>
          </a:xfrm>
          <a:noFill/>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53087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ochlea Diagram"/>
          <p:cNvPicPr>
            <a:picLocks noChangeAspect="1" noChangeArrowheads="1"/>
          </p:cNvPicPr>
          <p:nvPr/>
        </p:nvPicPr>
        <p:blipFill>
          <a:blip r:embed="rId2" cstate="print"/>
          <a:srcRect/>
          <a:stretch>
            <a:fillRect/>
          </a:stretch>
        </p:blipFill>
        <p:spPr bwMode="auto">
          <a:xfrm>
            <a:off x="0" y="0"/>
            <a:ext cx="6021388" cy="6858000"/>
          </a:xfrm>
          <a:prstGeom prst="rect">
            <a:avLst/>
          </a:prstGeom>
          <a:noFill/>
          <a:ln w="9525">
            <a:noFill/>
            <a:miter lim="800000"/>
            <a:headEnd/>
            <a:tailEnd/>
          </a:ln>
        </p:spPr>
      </p:pic>
      <p:pic>
        <p:nvPicPr>
          <p:cNvPr id="32771" name="Picture 3" descr="Cochlea - TEM"/>
          <p:cNvPicPr>
            <a:picLocks noChangeAspect="1" noChangeArrowheads="1"/>
          </p:cNvPicPr>
          <p:nvPr/>
        </p:nvPicPr>
        <p:blipFill>
          <a:blip r:embed="rId3" cstate="print"/>
          <a:srcRect/>
          <a:stretch>
            <a:fillRect/>
          </a:stretch>
        </p:blipFill>
        <p:spPr bwMode="auto">
          <a:xfrm>
            <a:off x="5549900" y="1016000"/>
            <a:ext cx="3468688" cy="42433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685800" y="304800"/>
            <a:ext cx="7772400" cy="609600"/>
          </a:xfrm>
        </p:spPr>
        <p:txBody>
          <a:bodyPr/>
          <a:lstStyle/>
          <a:p>
            <a:pPr eaLnBrk="1" hangingPunct="1"/>
            <a:r>
              <a:rPr lang="en-US" sz="3200" smtClean="0">
                <a:solidFill>
                  <a:schemeClr val="accent2"/>
                </a:solidFill>
              </a:rPr>
              <a:t>Exciting the Cochlea Without Sound</a:t>
            </a:r>
          </a:p>
        </p:txBody>
      </p:sp>
      <p:sp>
        <p:nvSpPr>
          <p:cNvPr id="113667" name="Rectangle 3"/>
          <p:cNvSpPr>
            <a:spLocks noGrp="1" noChangeArrowheads="1"/>
          </p:cNvSpPr>
          <p:nvPr>
            <p:ph type="body" sz="half" idx="1"/>
          </p:nvPr>
        </p:nvSpPr>
        <p:spPr>
          <a:xfrm>
            <a:off x="533400" y="4800600"/>
            <a:ext cx="8077200" cy="1752600"/>
          </a:xfrm>
        </p:spPr>
        <p:txBody>
          <a:bodyPr/>
          <a:lstStyle/>
          <a:p>
            <a:pPr eaLnBrk="1" hangingPunct="1"/>
            <a:r>
              <a:rPr lang="en-US" sz="2400" smtClean="0"/>
              <a:t>Auditory nerve fibers send message to brain following depolarization produced by neurotransmitter.</a:t>
            </a:r>
          </a:p>
          <a:p>
            <a:pPr eaLnBrk="1" hangingPunct="1"/>
            <a:r>
              <a:rPr lang="en-US" sz="2400" smtClean="0"/>
              <a:t>For deaf people, the nerve can be depolarized by stimulating with electrical current from a cochlear implant.</a:t>
            </a:r>
          </a:p>
        </p:txBody>
      </p:sp>
      <p:pic>
        <p:nvPicPr>
          <p:cNvPr id="113668" name="Picture 4" descr="Flash">
            <a:hlinkClick r:id="rId3" action="ppaction://hlinkfile"/>
          </p:cNvPr>
          <p:cNvPicPr>
            <a:picLocks noChangeAspect="1" noChangeArrowheads="1"/>
          </p:cNvPicPr>
          <p:nvPr/>
        </p:nvPicPr>
        <p:blipFill>
          <a:blip r:embed="rId4" cstate="print"/>
          <a:srcRect/>
          <a:stretch>
            <a:fillRect/>
          </a:stretch>
        </p:blipFill>
        <p:spPr bwMode="auto">
          <a:xfrm>
            <a:off x="1447800" y="914400"/>
            <a:ext cx="6051550" cy="37703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3666"/>
                                        </p:tgtEl>
                                        <p:attrNameLst>
                                          <p:attrName>style.visibility</p:attrName>
                                        </p:attrNameLst>
                                      </p:cBhvr>
                                      <p:to>
                                        <p:strVal val="visible"/>
                                      </p:to>
                                    </p:set>
                                    <p:anim calcmode="lin" valueType="num">
                                      <p:cBhvr additive="base">
                                        <p:cTn id="7" dur="500" fill="hold"/>
                                        <p:tgtEl>
                                          <p:spTgt spid="113666"/>
                                        </p:tgtEl>
                                        <p:attrNameLst>
                                          <p:attrName>ppt_x</p:attrName>
                                        </p:attrNameLst>
                                      </p:cBhvr>
                                      <p:tavLst>
                                        <p:tav tm="0">
                                          <p:val>
                                            <p:strVal val="#ppt_x"/>
                                          </p:val>
                                        </p:tav>
                                        <p:tav tm="100000">
                                          <p:val>
                                            <p:strVal val="#ppt_x"/>
                                          </p:val>
                                        </p:tav>
                                      </p:tavLst>
                                    </p:anim>
                                    <p:anim calcmode="lin" valueType="num">
                                      <p:cBhvr additive="base">
                                        <p:cTn id="8" dur="500" fill="hold"/>
                                        <p:tgtEl>
                                          <p:spTgt spid="11366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rdiac monitor.wav"/>
                                        </p:tgtEl>
                                      </p:cMediaNode>
                                    </p:audio>
                                  </p:sub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13668"/>
                                        </p:tgtEl>
                                        <p:attrNameLst>
                                          <p:attrName>style.visibility</p:attrName>
                                        </p:attrNameLst>
                                      </p:cBhvr>
                                      <p:to>
                                        <p:strVal val="visible"/>
                                      </p:to>
                                    </p:set>
                                    <p:animEffect transition="in" filter="dissolve">
                                      <p:cBhvr>
                                        <p:cTn id="12" dur="500"/>
                                        <p:tgtEl>
                                          <p:spTgt spid="113668"/>
                                        </p:tgtEl>
                                      </p:cBhvr>
                                    </p:animEffect>
                                  </p:childTnLst>
                                </p:cTn>
                              </p:par>
                            </p:childTnLst>
                          </p:cTn>
                        </p:par>
                        <p:par>
                          <p:cTn id="13" fill="hold">
                            <p:stCondLst>
                              <p:cond delay="1000"/>
                            </p:stCondLst>
                            <p:childTnLst>
                              <p:par>
                                <p:cTn id="14" presetID="22" presetClass="entr" presetSubtype="8" fill="hold" grpId="0" nodeType="afterEffect">
                                  <p:stCondLst>
                                    <p:cond delay="1000"/>
                                  </p:stCondLst>
                                  <p:childTnLst>
                                    <p:set>
                                      <p:cBhvr>
                                        <p:cTn id="15" dur="1" fill="hold">
                                          <p:stCondLst>
                                            <p:cond delay="0"/>
                                          </p:stCondLst>
                                        </p:cTn>
                                        <p:tgtEl>
                                          <p:spTgt spid="113667">
                                            <p:txEl>
                                              <p:pRg st="0" end="0"/>
                                            </p:txEl>
                                          </p:spTgt>
                                        </p:tgtEl>
                                        <p:attrNameLst>
                                          <p:attrName>style.visibility</p:attrName>
                                        </p:attrNameLst>
                                      </p:cBhvr>
                                      <p:to>
                                        <p:strVal val="visible"/>
                                      </p:to>
                                    </p:set>
                                    <p:animEffect transition="in" filter="wipe(left)">
                                      <p:cBhvr>
                                        <p:cTn id="16" dur="500"/>
                                        <p:tgtEl>
                                          <p:spTgt spid="113667">
                                            <p:txEl>
                                              <p:pRg st="0" end="0"/>
                                            </p:txEl>
                                          </p:spTgt>
                                        </p:tgtEl>
                                      </p:cBhvr>
                                    </p:animEffect>
                                  </p:childTnLst>
                                </p:cTn>
                              </p:par>
                            </p:childTnLst>
                          </p:cTn>
                        </p:par>
                        <p:par>
                          <p:cTn id="17" fill="hold">
                            <p:stCondLst>
                              <p:cond delay="2500"/>
                            </p:stCondLst>
                            <p:childTnLst>
                              <p:par>
                                <p:cTn id="18" presetID="22" presetClass="entr" presetSubtype="8" fill="hold" grpId="0" nodeType="afterEffect">
                                  <p:stCondLst>
                                    <p:cond delay="1000"/>
                                  </p:stCondLst>
                                  <p:childTnLst>
                                    <p:set>
                                      <p:cBhvr>
                                        <p:cTn id="19" dur="1" fill="hold">
                                          <p:stCondLst>
                                            <p:cond delay="0"/>
                                          </p:stCondLst>
                                        </p:cTn>
                                        <p:tgtEl>
                                          <p:spTgt spid="113667">
                                            <p:txEl>
                                              <p:pRg st="1" end="1"/>
                                            </p:txEl>
                                          </p:spTgt>
                                        </p:tgtEl>
                                        <p:attrNameLst>
                                          <p:attrName>style.visibility</p:attrName>
                                        </p:attrNameLst>
                                      </p:cBhvr>
                                      <p:to>
                                        <p:strVal val="visible"/>
                                      </p:to>
                                    </p:set>
                                    <p:animEffect transition="in" filter="wipe(left)">
                                      <p:cBhvr>
                                        <p:cTn id="20" dur="500"/>
                                        <p:tgtEl>
                                          <p:spTgt spid="1136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autoUpdateAnimBg="0"/>
      <p:bldP spid="113667" grpId="0" build="p" autoUpdateAnimBg="0" advAuto="100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381000"/>
            <a:ext cx="7772400" cy="838200"/>
          </a:xfrm>
        </p:spPr>
        <p:txBody>
          <a:bodyPr/>
          <a:lstStyle/>
          <a:p>
            <a:pPr eaLnBrk="1" hangingPunct="1"/>
            <a:r>
              <a:rPr lang="en-US" sz="3200" smtClean="0">
                <a:solidFill>
                  <a:schemeClr val="accent2"/>
                </a:solidFill>
              </a:rPr>
              <a:t>Implant Electrodes Stimulate Auditory Nerve</a:t>
            </a:r>
          </a:p>
        </p:txBody>
      </p:sp>
      <p:pic>
        <p:nvPicPr>
          <p:cNvPr id="34819" name="Picture 3" descr="Bionic Ear Electrode"/>
          <p:cNvPicPr>
            <a:picLocks noChangeAspect="1" noChangeArrowheads="1"/>
          </p:cNvPicPr>
          <p:nvPr/>
        </p:nvPicPr>
        <p:blipFill>
          <a:blip r:embed="rId2" cstate="print"/>
          <a:srcRect t="3181" b="6593"/>
          <a:stretch>
            <a:fillRect/>
          </a:stretch>
        </p:blipFill>
        <p:spPr bwMode="auto">
          <a:xfrm>
            <a:off x="876300" y="1371600"/>
            <a:ext cx="7315200"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3"/>
          <p:cNvGraphicFramePr>
            <a:graphicFrameLocks noChangeAspect="1"/>
          </p:cNvGraphicFramePr>
          <p:nvPr/>
        </p:nvGraphicFramePr>
        <p:xfrm>
          <a:off x="1447800" y="914400"/>
          <a:ext cx="6146800" cy="5638800"/>
        </p:xfrm>
        <a:graphic>
          <a:graphicData uri="http://schemas.openxmlformats.org/presentationml/2006/ole">
            <mc:AlternateContent xmlns:mc="http://schemas.openxmlformats.org/markup-compatibility/2006">
              <mc:Choice xmlns:v="urn:schemas-microsoft-com:vml" Requires="v">
                <p:oleObj spid="_x0000_s1056" name="CorelDRAW" r:id="rId4" imgW="9782280" imgH="9780840" progId="CorelDRAW.Graphic.11">
                  <p:embed/>
                </p:oleObj>
              </mc:Choice>
              <mc:Fallback>
                <p:oleObj name="CorelDRAW" r:id="rId4" imgW="9782280" imgH="9780840" progId="CorelDRAW.Graphic.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914400"/>
                        <a:ext cx="61468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4692" name="Object 4"/>
          <p:cNvGraphicFramePr>
            <a:graphicFrameLocks noChangeAspect="1"/>
          </p:cNvGraphicFramePr>
          <p:nvPr/>
        </p:nvGraphicFramePr>
        <p:xfrm>
          <a:off x="2551113" y="4778375"/>
          <a:ext cx="4300537" cy="741363"/>
        </p:xfrm>
        <a:graphic>
          <a:graphicData uri="http://schemas.openxmlformats.org/presentationml/2006/ole">
            <mc:AlternateContent xmlns:mc="http://schemas.openxmlformats.org/markup-compatibility/2006">
              <mc:Choice xmlns:v="urn:schemas-microsoft-com:vml" Requires="v">
                <p:oleObj spid="_x0000_s1057" name="CorelDRAW" r:id="rId6" imgW="6897624" imgH="1258824" progId="CorelDRAW.Graphic.12">
                  <p:embed/>
                </p:oleObj>
              </mc:Choice>
              <mc:Fallback>
                <p:oleObj name="CorelDRAW" r:id="rId6" imgW="6897624" imgH="1258824" progId="CorelDRAW.Graphic.1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1113" y="4778375"/>
                        <a:ext cx="4300537" cy="74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Rectangle 5"/>
          <p:cNvSpPr>
            <a:spLocks noGrp="1" noChangeArrowheads="1"/>
          </p:cNvSpPr>
          <p:nvPr>
            <p:ph type="title"/>
          </p:nvPr>
        </p:nvSpPr>
        <p:spPr>
          <a:xfrm>
            <a:off x="609600" y="6142038"/>
            <a:ext cx="8229600" cy="715962"/>
          </a:xfrm>
        </p:spPr>
        <p:txBody>
          <a:bodyPr/>
          <a:lstStyle/>
          <a:p>
            <a:pPr eaLnBrk="1" hangingPunct="1"/>
            <a:r>
              <a:rPr lang="en-US" sz="2400" smtClean="0"/>
              <a:t>“Today” in Natural Speech</a:t>
            </a:r>
          </a:p>
        </p:txBody>
      </p:sp>
      <p:pic>
        <p:nvPicPr>
          <p:cNvPr id="114694" name="Picture 6">
            <a:hlinkClick r:id="" action="ppaction://media"/>
          </p:cNvPr>
          <p:cNvPicPr>
            <a:picLocks noRot="1" noChangeAspect="1" noChangeArrowheads="1"/>
          </p:cNvPicPr>
          <p:nvPr>
            <a:wavAudioFile r:embed="rId2" name="TodayNAT.wav"/>
          </p:nvPr>
        </p:nvPicPr>
        <p:blipFill>
          <a:blip r:embed="rId8" cstate="print"/>
          <a:srcRect/>
          <a:stretch>
            <a:fillRect/>
          </a:stretch>
        </p:blipFill>
        <p:spPr bwMode="auto">
          <a:xfrm>
            <a:off x="7162800" y="2971800"/>
            <a:ext cx="304800" cy="304800"/>
          </a:xfrm>
          <a:prstGeom prst="rect">
            <a:avLst/>
          </a:prstGeom>
          <a:noFill/>
          <a:ln w="9525">
            <a:noFill/>
            <a:miter lim="800000"/>
            <a:headEnd/>
            <a:tailEnd/>
          </a:ln>
        </p:spPr>
      </p:pic>
      <p:sp>
        <p:nvSpPr>
          <p:cNvPr id="1030" name="Rectangle 7"/>
          <p:cNvSpPr>
            <a:spLocks noChangeArrowheads="1"/>
          </p:cNvSpPr>
          <p:nvPr/>
        </p:nvSpPr>
        <p:spPr bwMode="auto">
          <a:xfrm>
            <a:off x="457200" y="152400"/>
            <a:ext cx="8458200" cy="914400"/>
          </a:xfrm>
          <a:prstGeom prst="rect">
            <a:avLst/>
          </a:prstGeom>
          <a:noFill/>
          <a:ln w="9525">
            <a:noFill/>
            <a:miter lim="800000"/>
            <a:headEnd/>
            <a:tailEnd/>
          </a:ln>
        </p:spPr>
        <p:txBody>
          <a:bodyPr anchor="ctr"/>
          <a:lstStyle/>
          <a:p>
            <a:pPr algn="ctr"/>
            <a:r>
              <a:rPr lang="en-US" sz="3600" smtClean="0">
                <a:solidFill>
                  <a:srgbClr val="333399"/>
                </a:solidFill>
              </a:rPr>
              <a:t>Natural &amp; Noise Vocoder Speech Today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4692"/>
                                        </p:tgtEl>
                                        <p:attrNameLst>
                                          <p:attrName>style.visibility</p:attrName>
                                        </p:attrNameLst>
                                      </p:cBhvr>
                                      <p:to>
                                        <p:strVal val="visible"/>
                                      </p:to>
                                    </p:set>
                                    <p:animEffect transition="in" filter="wipe(left)">
                                      <p:cBhvr>
                                        <p:cTn id="7" dur="5000"/>
                                        <p:tgtEl>
                                          <p:spTgt spid="11469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4694"/>
                    </p:tgtEl>
                  </p:cond>
                </p:stCondLst>
                <p:endSync evt="on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23" fill="hold"/>
                                        <p:tgtEl>
                                          <p:spTgt spid="114694"/>
                                        </p:tgtEl>
                                      </p:cBhvr>
                                    </p:cmd>
                                  </p:childTnLst>
                                </p:cTn>
                              </p:par>
                            </p:childTnLst>
                          </p:cTn>
                        </p:par>
                      </p:childTnLst>
                    </p:cTn>
                  </p:par>
                </p:childTnLst>
              </p:cTn>
              <p:nextCondLst>
                <p:cond evt="onClick" delay="0">
                  <p:tgtEl>
                    <p:spTgt spid="114694"/>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1469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sz="3200" dirty="0" smtClean="0">
                <a:solidFill>
                  <a:srgbClr val="3366FF"/>
                </a:solidFill>
              </a:rPr>
              <a:t>Neuron Signaling</a:t>
            </a:r>
            <a:endParaRPr lang="en-US" sz="3200" dirty="0">
              <a:solidFill>
                <a:srgbClr val="3366FF"/>
              </a:solidFill>
            </a:endParaRPr>
          </a:p>
        </p:txBody>
      </p:sp>
      <p:pic>
        <p:nvPicPr>
          <p:cNvPr id="123907" name="Picture 3" descr="Neuron"/>
          <p:cNvPicPr>
            <a:picLocks noGrp="1" noChangeAspect="1" noChangeArrowheads="1"/>
          </p:cNvPicPr>
          <p:nvPr>
            <p:ph sz="half" idx="1"/>
          </p:nvPr>
        </p:nvPicPr>
        <p:blipFill>
          <a:blip r:embed="rId2" cstate="print"/>
          <a:srcRect/>
          <a:stretch>
            <a:fillRect/>
          </a:stretch>
        </p:blipFill>
        <p:spPr>
          <a:xfrm>
            <a:off x="533400" y="1295400"/>
            <a:ext cx="4038600" cy="2463800"/>
          </a:xfrm>
          <a:noFill/>
          <a:ln/>
        </p:spPr>
      </p:pic>
      <p:sp>
        <p:nvSpPr>
          <p:cNvPr id="123908" name="Rectangle 4"/>
          <p:cNvSpPr>
            <a:spLocks noGrp="1" noChangeArrowheads="1"/>
          </p:cNvSpPr>
          <p:nvPr>
            <p:ph type="body" sz="half" idx="2"/>
          </p:nvPr>
        </p:nvSpPr>
        <p:spPr>
          <a:xfrm>
            <a:off x="4648200" y="1295400"/>
            <a:ext cx="4343400" cy="5257800"/>
          </a:xfrm>
        </p:spPr>
        <p:txBody>
          <a:bodyPr/>
          <a:lstStyle/>
          <a:p>
            <a:r>
              <a:rPr lang="en-US" sz="2800" dirty="0" smtClean="0"/>
              <a:t>Action </a:t>
            </a:r>
            <a:r>
              <a:rPr lang="en-US" sz="2800" dirty="0"/>
              <a:t>Potential</a:t>
            </a:r>
          </a:p>
          <a:p>
            <a:r>
              <a:rPr lang="en-US" sz="2800" dirty="0" smtClean="0"/>
              <a:t>Release small packet of neurotransmitter to cause excite or inhibit next neuron</a:t>
            </a:r>
          </a:p>
          <a:p>
            <a:r>
              <a:rPr lang="en-US" sz="2800" dirty="0" smtClean="0"/>
              <a:t>Excitatory </a:t>
            </a:r>
            <a:r>
              <a:rPr lang="en-US" sz="2800" dirty="0"/>
              <a:t>Postsynaptic Potential (EPSP)</a:t>
            </a:r>
          </a:p>
          <a:p>
            <a:r>
              <a:rPr lang="en-US" sz="2800" dirty="0"/>
              <a:t>Inhibitory Postsynaptic Potential (IPSP</a:t>
            </a:r>
            <a:r>
              <a:rPr lang="en-US" sz="2800" dirty="0" smtClean="0"/>
              <a:t>)</a:t>
            </a:r>
          </a:p>
          <a:p>
            <a:r>
              <a:rPr lang="en-US" sz="2800" dirty="0" smtClean="0"/>
              <a:t>First must transduce physical signal</a:t>
            </a:r>
            <a:endParaRPr lang="en-US" sz="2800" dirty="0"/>
          </a:p>
        </p:txBody>
      </p:sp>
      <p:grpSp>
        <p:nvGrpSpPr>
          <p:cNvPr id="123909" name="Group 5"/>
          <p:cNvGrpSpPr>
            <a:grpSpLocks/>
          </p:cNvGrpSpPr>
          <p:nvPr/>
        </p:nvGrpSpPr>
        <p:grpSpPr bwMode="auto">
          <a:xfrm>
            <a:off x="304800" y="3733800"/>
            <a:ext cx="4343400" cy="2422525"/>
            <a:chOff x="96" y="2640"/>
            <a:chExt cx="2736" cy="1526"/>
          </a:xfrm>
        </p:grpSpPr>
        <p:sp>
          <p:nvSpPr>
            <p:cNvPr id="123910" name="Freeform 6"/>
            <p:cNvSpPr>
              <a:spLocks/>
            </p:cNvSpPr>
            <p:nvPr/>
          </p:nvSpPr>
          <p:spPr bwMode="auto">
            <a:xfrm>
              <a:off x="144" y="2640"/>
              <a:ext cx="2535" cy="1293"/>
            </a:xfrm>
            <a:custGeom>
              <a:avLst/>
              <a:gdLst/>
              <a:ahLst/>
              <a:cxnLst>
                <a:cxn ang="0">
                  <a:pos x="0" y="947"/>
                </a:cxn>
                <a:cxn ang="0">
                  <a:pos x="309" y="941"/>
                </a:cxn>
                <a:cxn ang="0">
                  <a:pos x="402" y="836"/>
                </a:cxn>
                <a:cxn ang="0">
                  <a:pos x="537" y="872"/>
                </a:cxn>
                <a:cxn ang="0">
                  <a:pos x="609" y="908"/>
                </a:cxn>
                <a:cxn ang="0">
                  <a:pos x="747" y="941"/>
                </a:cxn>
                <a:cxn ang="0">
                  <a:pos x="885" y="797"/>
                </a:cxn>
                <a:cxn ang="0">
                  <a:pos x="992" y="764"/>
                </a:cxn>
                <a:cxn ang="0">
                  <a:pos x="1125" y="653"/>
                </a:cxn>
                <a:cxn ang="0">
                  <a:pos x="1260" y="80"/>
                </a:cxn>
                <a:cxn ang="0">
                  <a:pos x="1365" y="1133"/>
                </a:cxn>
                <a:cxn ang="0">
                  <a:pos x="1509" y="1037"/>
                </a:cxn>
                <a:cxn ang="0">
                  <a:pos x="1713" y="944"/>
                </a:cxn>
                <a:cxn ang="0">
                  <a:pos x="2391" y="962"/>
                </a:cxn>
                <a:cxn ang="0">
                  <a:pos x="2535" y="962"/>
                </a:cxn>
              </a:cxnLst>
              <a:rect l="0" t="0" r="r" b="b"/>
              <a:pathLst>
                <a:path w="2535" h="1293">
                  <a:moveTo>
                    <a:pt x="0" y="947"/>
                  </a:moveTo>
                  <a:cubicBezTo>
                    <a:pt x="51" y="946"/>
                    <a:pt x="242" y="960"/>
                    <a:pt x="309" y="941"/>
                  </a:cubicBezTo>
                  <a:cubicBezTo>
                    <a:pt x="376" y="922"/>
                    <a:pt x="364" y="847"/>
                    <a:pt x="402" y="836"/>
                  </a:cubicBezTo>
                  <a:cubicBezTo>
                    <a:pt x="440" y="825"/>
                    <a:pt x="502" y="860"/>
                    <a:pt x="537" y="872"/>
                  </a:cubicBezTo>
                  <a:cubicBezTo>
                    <a:pt x="572" y="884"/>
                    <a:pt x="574" y="896"/>
                    <a:pt x="609" y="908"/>
                  </a:cubicBezTo>
                  <a:cubicBezTo>
                    <a:pt x="644" y="920"/>
                    <a:pt x="701" y="959"/>
                    <a:pt x="747" y="941"/>
                  </a:cubicBezTo>
                  <a:cubicBezTo>
                    <a:pt x="793" y="923"/>
                    <a:pt x="844" y="826"/>
                    <a:pt x="885" y="797"/>
                  </a:cubicBezTo>
                  <a:cubicBezTo>
                    <a:pt x="926" y="768"/>
                    <a:pt x="952" y="788"/>
                    <a:pt x="992" y="764"/>
                  </a:cubicBezTo>
                  <a:cubicBezTo>
                    <a:pt x="1032" y="740"/>
                    <a:pt x="1080" y="767"/>
                    <a:pt x="1125" y="653"/>
                  </a:cubicBezTo>
                  <a:cubicBezTo>
                    <a:pt x="1170" y="539"/>
                    <a:pt x="1220" y="0"/>
                    <a:pt x="1260" y="80"/>
                  </a:cubicBezTo>
                  <a:cubicBezTo>
                    <a:pt x="1300" y="160"/>
                    <a:pt x="1323" y="973"/>
                    <a:pt x="1365" y="1133"/>
                  </a:cubicBezTo>
                  <a:cubicBezTo>
                    <a:pt x="1407" y="1293"/>
                    <a:pt x="1451" y="1069"/>
                    <a:pt x="1509" y="1037"/>
                  </a:cubicBezTo>
                  <a:cubicBezTo>
                    <a:pt x="1567" y="1005"/>
                    <a:pt x="1566" y="956"/>
                    <a:pt x="1713" y="944"/>
                  </a:cubicBezTo>
                  <a:cubicBezTo>
                    <a:pt x="1860" y="932"/>
                    <a:pt x="2254" y="959"/>
                    <a:pt x="2391" y="962"/>
                  </a:cubicBezTo>
                  <a:cubicBezTo>
                    <a:pt x="2528" y="965"/>
                    <a:pt x="2505" y="962"/>
                    <a:pt x="2535" y="962"/>
                  </a:cubicBezTo>
                </a:path>
              </a:pathLst>
            </a:custGeom>
            <a:noFill/>
            <a:ln w="9525">
              <a:solidFill>
                <a:schemeClr val="tx1"/>
              </a:solidFill>
              <a:round/>
              <a:headEnd/>
              <a:tailEnd/>
            </a:ln>
            <a:effectLst/>
          </p:spPr>
          <p:txBody>
            <a:bodyPr/>
            <a:lstStyle/>
            <a:p>
              <a:pPr algn="ctr" eaLnBrk="0" hangingPunct="0"/>
              <a:endParaRPr lang="en-US">
                <a:solidFill>
                  <a:srgbClr val="000000"/>
                </a:solidFill>
              </a:endParaRPr>
            </a:p>
          </p:txBody>
        </p:sp>
        <p:sp>
          <p:nvSpPr>
            <p:cNvPr id="123911" name="Text Box 7"/>
            <p:cNvSpPr txBox="1">
              <a:spLocks noChangeArrowheads="1"/>
            </p:cNvSpPr>
            <p:nvPr/>
          </p:nvSpPr>
          <p:spPr bwMode="auto">
            <a:xfrm>
              <a:off x="96" y="3840"/>
              <a:ext cx="1008" cy="326"/>
            </a:xfrm>
            <a:prstGeom prst="rect">
              <a:avLst/>
            </a:prstGeom>
            <a:noFill/>
            <a:ln w="9525">
              <a:noFill/>
              <a:miter lim="800000"/>
              <a:headEnd/>
              <a:tailEnd/>
            </a:ln>
            <a:effectLst/>
          </p:spPr>
          <p:txBody>
            <a:bodyPr>
              <a:spAutoFit/>
            </a:bodyPr>
            <a:lstStyle/>
            <a:p>
              <a:pPr>
                <a:spcBef>
                  <a:spcPct val="50000"/>
                </a:spcBef>
              </a:pPr>
              <a:r>
                <a:rPr lang="en-US" sz="1400">
                  <a:solidFill>
                    <a:srgbClr val="000000"/>
                  </a:solidFill>
                </a:rPr>
                <a:t>Resting potential (-60 to -70 mV)</a:t>
              </a:r>
            </a:p>
          </p:txBody>
        </p:sp>
        <p:sp>
          <p:nvSpPr>
            <p:cNvPr id="123912" name="Text Box 8"/>
            <p:cNvSpPr txBox="1">
              <a:spLocks noChangeArrowheads="1"/>
            </p:cNvSpPr>
            <p:nvPr/>
          </p:nvSpPr>
          <p:spPr bwMode="auto">
            <a:xfrm>
              <a:off x="576" y="3120"/>
              <a:ext cx="432" cy="192"/>
            </a:xfrm>
            <a:prstGeom prst="rect">
              <a:avLst/>
            </a:prstGeom>
            <a:noFill/>
            <a:ln w="9525">
              <a:noFill/>
              <a:miter lim="800000"/>
              <a:headEnd/>
              <a:tailEnd/>
            </a:ln>
            <a:effectLst/>
          </p:spPr>
          <p:txBody>
            <a:bodyPr>
              <a:spAutoFit/>
            </a:bodyPr>
            <a:lstStyle/>
            <a:p>
              <a:pPr>
                <a:spcBef>
                  <a:spcPct val="50000"/>
                </a:spcBef>
              </a:pPr>
              <a:r>
                <a:rPr lang="en-US" sz="1400">
                  <a:solidFill>
                    <a:srgbClr val="000000"/>
                  </a:solidFill>
                </a:rPr>
                <a:t>EPSP</a:t>
              </a:r>
            </a:p>
          </p:txBody>
        </p:sp>
        <p:sp>
          <p:nvSpPr>
            <p:cNvPr id="123913" name="Line 9"/>
            <p:cNvSpPr>
              <a:spLocks noChangeShapeType="1"/>
            </p:cNvSpPr>
            <p:nvPr/>
          </p:nvSpPr>
          <p:spPr bwMode="auto">
            <a:xfrm flipH="1" flipV="1">
              <a:off x="240" y="3600"/>
              <a:ext cx="96" cy="288"/>
            </a:xfrm>
            <a:prstGeom prst="line">
              <a:avLst/>
            </a:prstGeom>
            <a:noFill/>
            <a:ln w="9525">
              <a:solidFill>
                <a:schemeClr val="tx1"/>
              </a:solidFill>
              <a:round/>
              <a:headEnd/>
              <a:tailEnd/>
            </a:ln>
            <a:effectLst/>
          </p:spPr>
          <p:txBody>
            <a:bodyPr/>
            <a:lstStyle/>
            <a:p>
              <a:pPr algn="ctr" eaLnBrk="0" hangingPunct="0"/>
              <a:endParaRPr lang="en-US">
                <a:solidFill>
                  <a:srgbClr val="000000"/>
                </a:solidFill>
              </a:endParaRPr>
            </a:p>
          </p:txBody>
        </p:sp>
        <p:sp>
          <p:nvSpPr>
            <p:cNvPr id="123914" name="Line 10"/>
            <p:cNvSpPr>
              <a:spLocks noChangeShapeType="1"/>
            </p:cNvSpPr>
            <p:nvPr/>
          </p:nvSpPr>
          <p:spPr bwMode="auto">
            <a:xfrm flipH="1">
              <a:off x="624" y="3284"/>
              <a:ext cx="142" cy="172"/>
            </a:xfrm>
            <a:prstGeom prst="line">
              <a:avLst/>
            </a:prstGeom>
            <a:noFill/>
            <a:ln w="9525">
              <a:solidFill>
                <a:schemeClr val="tx1"/>
              </a:solidFill>
              <a:round/>
              <a:headEnd/>
              <a:tailEnd/>
            </a:ln>
            <a:effectLst/>
          </p:spPr>
          <p:txBody>
            <a:bodyPr/>
            <a:lstStyle/>
            <a:p>
              <a:pPr algn="ctr" eaLnBrk="0" hangingPunct="0"/>
              <a:endParaRPr lang="en-US">
                <a:solidFill>
                  <a:srgbClr val="000000"/>
                </a:solidFill>
              </a:endParaRPr>
            </a:p>
          </p:txBody>
        </p:sp>
        <p:sp>
          <p:nvSpPr>
            <p:cNvPr id="123915" name="Line 11"/>
            <p:cNvSpPr>
              <a:spLocks noChangeShapeType="1"/>
            </p:cNvSpPr>
            <p:nvPr/>
          </p:nvSpPr>
          <p:spPr bwMode="auto">
            <a:xfrm>
              <a:off x="772" y="3288"/>
              <a:ext cx="188" cy="168"/>
            </a:xfrm>
            <a:prstGeom prst="line">
              <a:avLst/>
            </a:prstGeom>
            <a:noFill/>
            <a:ln w="9525">
              <a:solidFill>
                <a:schemeClr val="tx1"/>
              </a:solidFill>
              <a:round/>
              <a:headEnd/>
              <a:tailEnd/>
            </a:ln>
            <a:effectLst/>
          </p:spPr>
          <p:txBody>
            <a:bodyPr/>
            <a:lstStyle/>
            <a:p>
              <a:pPr algn="ctr" eaLnBrk="0" hangingPunct="0"/>
              <a:endParaRPr lang="en-US">
                <a:solidFill>
                  <a:srgbClr val="000000"/>
                </a:solidFill>
              </a:endParaRPr>
            </a:p>
          </p:txBody>
        </p:sp>
        <p:sp>
          <p:nvSpPr>
            <p:cNvPr id="123916" name="Text Box 12"/>
            <p:cNvSpPr txBox="1">
              <a:spLocks noChangeArrowheads="1"/>
            </p:cNvSpPr>
            <p:nvPr/>
          </p:nvSpPr>
          <p:spPr bwMode="auto">
            <a:xfrm>
              <a:off x="1488" y="2736"/>
              <a:ext cx="576" cy="326"/>
            </a:xfrm>
            <a:prstGeom prst="rect">
              <a:avLst/>
            </a:prstGeom>
            <a:noFill/>
            <a:ln w="9525">
              <a:noFill/>
              <a:miter lim="800000"/>
              <a:headEnd/>
              <a:tailEnd/>
            </a:ln>
            <a:effectLst/>
          </p:spPr>
          <p:txBody>
            <a:bodyPr>
              <a:spAutoFit/>
            </a:bodyPr>
            <a:lstStyle/>
            <a:p>
              <a:pPr>
                <a:spcBef>
                  <a:spcPct val="50000"/>
                </a:spcBef>
              </a:pPr>
              <a:r>
                <a:rPr lang="en-US" sz="1400">
                  <a:solidFill>
                    <a:srgbClr val="000000"/>
                  </a:solidFill>
                </a:rPr>
                <a:t>Action potential</a:t>
              </a:r>
            </a:p>
          </p:txBody>
        </p:sp>
        <p:sp>
          <p:nvSpPr>
            <p:cNvPr id="123917" name="Line 13"/>
            <p:cNvSpPr>
              <a:spLocks noChangeShapeType="1"/>
            </p:cNvSpPr>
            <p:nvPr/>
          </p:nvSpPr>
          <p:spPr bwMode="auto">
            <a:xfrm>
              <a:off x="1008" y="3408"/>
              <a:ext cx="432" cy="0"/>
            </a:xfrm>
            <a:prstGeom prst="line">
              <a:avLst/>
            </a:prstGeom>
            <a:noFill/>
            <a:ln w="9525">
              <a:solidFill>
                <a:srgbClr val="FF3300"/>
              </a:solidFill>
              <a:round/>
              <a:headEnd/>
              <a:tailEnd/>
            </a:ln>
            <a:effectLst/>
          </p:spPr>
          <p:txBody>
            <a:bodyPr/>
            <a:lstStyle/>
            <a:p>
              <a:pPr algn="ctr" eaLnBrk="0" hangingPunct="0"/>
              <a:endParaRPr lang="en-US">
                <a:solidFill>
                  <a:srgbClr val="000000"/>
                </a:solidFill>
              </a:endParaRPr>
            </a:p>
          </p:txBody>
        </p:sp>
        <p:sp>
          <p:nvSpPr>
            <p:cNvPr id="123918" name="Text Box 14"/>
            <p:cNvSpPr txBox="1">
              <a:spLocks noChangeArrowheads="1"/>
            </p:cNvSpPr>
            <p:nvPr/>
          </p:nvSpPr>
          <p:spPr bwMode="auto">
            <a:xfrm>
              <a:off x="912" y="3504"/>
              <a:ext cx="672" cy="192"/>
            </a:xfrm>
            <a:prstGeom prst="rect">
              <a:avLst/>
            </a:prstGeom>
            <a:noFill/>
            <a:ln w="9525">
              <a:noFill/>
              <a:miter lim="800000"/>
              <a:headEnd/>
              <a:tailEnd/>
            </a:ln>
            <a:effectLst/>
          </p:spPr>
          <p:txBody>
            <a:bodyPr>
              <a:spAutoFit/>
            </a:bodyPr>
            <a:lstStyle/>
            <a:p>
              <a:pPr>
                <a:spcBef>
                  <a:spcPct val="50000"/>
                </a:spcBef>
              </a:pPr>
              <a:r>
                <a:rPr lang="en-US" sz="1400">
                  <a:solidFill>
                    <a:srgbClr val="FF3300"/>
                  </a:solidFill>
                </a:rPr>
                <a:t>Threshold</a:t>
              </a:r>
            </a:p>
          </p:txBody>
        </p:sp>
        <p:sp>
          <p:nvSpPr>
            <p:cNvPr id="123919" name="Text Box 15"/>
            <p:cNvSpPr txBox="1">
              <a:spLocks noChangeArrowheads="1"/>
            </p:cNvSpPr>
            <p:nvPr/>
          </p:nvSpPr>
          <p:spPr bwMode="auto">
            <a:xfrm>
              <a:off x="1776" y="3312"/>
              <a:ext cx="1056" cy="192"/>
            </a:xfrm>
            <a:prstGeom prst="rect">
              <a:avLst/>
            </a:prstGeom>
            <a:noFill/>
            <a:ln w="9525">
              <a:noFill/>
              <a:miter lim="800000"/>
              <a:headEnd/>
              <a:tailEnd/>
            </a:ln>
            <a:effectLst/>
          </p:spPr>
          <p:txBody>
            <a:bodyPr>
              <a:spAutoFit/>
            </a:bodyPr>
            <a:lstStyle/>
            <a:p>
              <a:pPr>
                <a:spcBef>
                  <a:spcPct val="50000"/>
                </a:spcBef>
              </a:pPr>
              <a:r>
                <a:rPr lang="en-US" sz="1400">
                  <a:solidFill>
                    <a:srgbClr val="000000"/>
                  </a:solidFill>
                </a:rPr>
                <a:t>Na/K pumps active</a:t>
              </a:r>
            </a:p>
          </p:txBody>
        </p:sp>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228600"/>
            <a:ext cx="8229600" cy="884238"/>
          </a:xfrm>
        </p:spPr>
        <p:txBody>
          <a:bodyPr/>
          <a:lstStyle/>
          <a:p>
            <a:pPr eaLnBrk="1" hangingPunct="1"/>
            <a:r>
              <a:rPr lang="en-US" sz="3200" smtClean="0"/>
              <a:t>“Today” in Noise Vocoder Speech</a:t>
            </a:r>
          </a:p>
        </p:txBody>
      </p:sp>
      <p:graphicFrame>
        <p:nvGraphicFramePr>
          <p:cNvPr id="2050" name="Object 3"/>
          <p:cNvGraphicFramePr>
            <a:graphicFrameLocks noChangeAspect="1"/>
          </p:cNvGraphicFramePr>
          <p:nvPr/>
        </p:nvGraphicFramePr>
        <p:xfrm>
          <a:off x="1447800" y="990600"/>
          <a:ext cx="6134100" cy="5867400"/>
        </p:xfrm>
        <a:graphic>
          <a:graphicData uri="http://schemas.openxmlformats.org/presentationml/2006/ole">
            <mc:AlternateContent xmlns:mc="http://schemas.openxmlformats.org/markup-compatibility/2006">
              <mc:Choice xmlns:v="urn:schemas-microsoft-com:vml" Requires="v">
                <p:oleObj spid="_x0000_s2065" name="CorelDRAW" r:id="rId4" imgW="7471800" imgH="7470720" progId="CorelDRAW.Graphic.11">
                  <p:embed/>
                </p:oleObj>
              </mc:Choice>
              <mc:Fallback>
                <p:oleObj name="CorelDRAW" r:id="rId4" imgW="7471800" imgH="7470720" progId="CorelDRAW.Graphic.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b="3372"/>
                      <a:stretch>
                        <a:fillRect/>
                      </a:stretch>
                    </p:blipFill>
                    <p:spPr bwMode="auto">
                      <a:xfrm>
                        <a:off x="1447800" y="990600"/>
                        <a:ext cx="61341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5716" name="Picture 4">
            <a:hlinkClick r:id="" action="ppaction://media"/>
          </p:cNvPr>
          <p:cNvPicPr>
            <a:picLocks noRot="1" noChangeAspect="1" noChangeArrowheads="1"/>
          </p:cNvPicPr>
          <p:nvPr>
            <a:wavAudioFile r:embed="rId2" name="Today1B.wav"/>
          </p:nvPr>
        </p:nvPicPr>
        <p:blipFill>
          <a:blip r:embed="rId6" cstate="print"/>
          <a:srcRect/>
          <a:stretch>
            <a:fillRect/>
          </a:stretch>
        </p:blipFill>
        <p:spPr bwMode="auto">
          <a:xfrm>
            <a:off x="7162800" y="31242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5716"/>
                    </p:tgtEl>
                  </p:cond>
                </p:stCondLst>
                <p:endSync evt="on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 fill="hold"/>
                                        <p:tgtEl>
                                          <p:spTgt spid="115716"/>
                                        </p:tgtEl>
                                      </p:cBhvr>
                                    </p:cmd>
                                  </p:childTnLst>
                                </p:cTn>
                              </p:par>
                            </p:childTnLst>
                          </p:cTn>
                        </p:par>
                      </p:childTnLst>
                    </p:cTn>
                  </p:par>
                </p:childTnLst>
              </p:cTn>
              <p:nextCondLst>
                <p:cond evt="onClick" delay="0">
                  <p:tgtEl>
                    <p:spTgt spid="11571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5716"/>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Rectangle 2"/>
          <p:cNvSpPr>
            <a:spLocks noGrp="1" noChangeArrowheads="1"/>
          </p:cNvSpPr>
          <p:nvPr>
            <p:ph type="title"/>
          </p:nvPr>
        </p:nvSpPr>
        <p:spPr>
          <a:xfrm>
            <a:off x="228600" y="152400"/>
            <a:ext cx="8686800" cy="685800"/>
          </a:xfrm>
        </p:spPr>
        <p:txBody>
          <a:bodyPr/>
          <a:lstStyle/>
          <a:p>
            <a:pPr eaLnBrk="1" hangingPunct="1"/>
            <a:r>
              <a:rPr lang="en-US" sz="3600" smtClean="0">
                <a:solidFill>
                  <a:srgbClr val="3366FF"/>
                </a:solidFill>
              </a:rPr>
              <a:t>1 to 4 bands of Noise Vocoder Speech</a:t>
            </a:r>
          </a:p>
        </p:txBody>
      </p:sp>
      <p:graphicFrame>
        <p:nvGraphicFramePr>
          <p:cNvPr id="3074" name="Object 3"/>
          <p:cNvGraphicFramePr>
            <a:graphicFrameLocks noChangeAspect="1"/>
          </p:cNvGraphicFramePr>
          <p:nvPr/>
        </p:nvGraphicFramePr>
        <p:xfrm>
          <a:off x="381000" y="914400"/>
          <a:ext cx="3276600" cy="3133725"/>
        </p:xfrm>
        <a:graphic>
          <a:graphicData uri="http://schemas.openxmlformats.org/presentationml/2006/ole">
            <mc:AlternateContent xmlns:mc="http://schemas.openxmlformats.org/markup-compatibility/2006">
              <mc:Choice xmlns:v="urn:schemas-microsoft-com:vml" Requires="v">
                <p:oleObj spid="_x0000_s3134" name="CorelDRAW" r:id="rId7" imgW="7471800" imgH="7470720" progId="CorelDRAW.Graphic.11">
                  <p:embed/>
                </p:oleObj>
              </mc:Choice>
              <mc:Fallback>
                <p:oleObj name="CorelDRAW" r:id="rId7" imgW="7471800" imgH="7470720" progId="CorelDRAW.Graphic.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b="3372"/>
                      <a:stretch>
                        <a:fillRect/>
                      </a:stretch>
                    </p:blipFill>
                    <p:spPr bwMode="auto">
                      <a:xfrm>
                        <a:off x="381000" y="914400"/>
                        <a:ext cx="3276600"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5" name="Object 4"/>
          <p:cNvGraphicFramePr>
            <a:graphicFrameLocks noChangeAspect="1"/>
          </p:cNvGraphicFramePr>
          <p:nvPr/>
        </p:nvGraphicFramePr>
        <p:xfrm>
          <a:off x="381000" y="3733800"/>
          <a:ext cx="3352800" cy="3124200"/>
        </p:xfrm>
        <a:graphic>
          <a:graphicData uri="http://schemas.openxmlformats.org/presentationml/2006/ole">
            <mc:AlternateContent xmlns:mc="http://schemas.openxmlformats.org/markup-compatibility/2006">
              <mc:Choice xmlns:v="urn:schemas-microsoft-com:vml" Requires="v">
                <p:oleObj spid="_x0000_s3135" name="CorelDRAW" r:id="rId9" imgW="7756560" imgH="7755480" progId="CorelDRAW.Graphic.11">
                  <p:embed/>
                </p:oleObj>
              </mc:Choice>
              <mc:Fallback>
                <p:oleObj name="CorelDRAW" r:id="rId9" imgW="7756560" imgH="7755480" progId="CorelDRAW.Graphic.11">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b="5882"/>
                      <a:stretch>
                        <a:fillRect/>
                      </a:stretch>
                    </p:blipFill>
                    <p:spPr bwMode="auto">
                      <a:xfrm>
                        <a:off x="381000" y="3733800"/>
                        <a:ext cx="33528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6" name="Object 5"/>
          <p:cNvGraphicFramePr>
            <a:graphicFrameLocks noChangeAspect="1"/>
          </p:cNvGraphicFramePr>
          <p:nvPr/>
        </p:nvGraphicFramePr>
        <p:xfrm>
          <a:off x="4953000" y="914400"/>
          <a:ext cx="3368675" cy="3333750"/>
        </p:xfrm>
        <a:graphic>
          <a:graphicData uri="http://schemas.openxmlformats.org/presentationml/2006/ole">
            <mc:AlternateContent xmlns:mc="http://schemas.openxmlformats.org/markup-compatibility/2006">
              <mc:Choice xmlns:v="urn:schemas-microsoft-com:vml" Requires="v">
                <p:oleObj spid="_x0000_s3136" name="CorelDRAW" r:id="rId11" imgW="7646400" imgH="7645320" progId="CorelDRAW.Graphic.11">
                  <p:embed/>
                </p:oleObj>
              </mc:Choice>
              <mc:Fallback>
                <p:oleObj name="CorelDRAW" r:id="rId11" imgW="7646400" imgH="7645320" progId="CorelDRAW.Graphic.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53000" y="914400"/>
                        <a:ext cx="3368675"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7" name="Object 6"/>
          <p:cNvGraphicFramePr>
            <a:graphicFrameLocks noChangeAspect="1"/>
          </p:cNvGraphicFramePr>
          <p:nvPr/>
        </p:nvGraphicFramePr>
        <p:xfrm>
          <a:off x="4978400" y="3732213"/>
          <a:ext cx="3298825" cy="3036887"/>
        </p:xfrm>
        <a:graphic>
          <a:graphicData uri="http://schemas.openxmlformats.org/presentationml/2006/ole">
            <mc:AlternateContent xmlns:mc="http://schemas.openxmlformats.org/markup-compatibility/2006">
              <mc:Choice xmlns:v="urn:schemas-microsoft-com:vml" Requires="v">
                <p:oleObj spid="_x0000_s3137" name="CorelDRAW" r:id="rId13" imgW="8218800" imgH="8217720" progId="CorelDRAW.Graphic.12">
                  <p:embed/>
                </p:oleObj>
              </mc:Choice>
              <mc:Fallback>
                <p:oleObj name="CorelDRAW" r:id="rId13" imgW="8218800" imgH="8217720" progId="CorelDRAW.Graphic.12">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b="7001"/>
                      <a:stretch>
                        <a:fillRect/>
                      </a:stretch>
                    </p:blipFill>
                    <p:spPr bwMode="auto">
                      <a:xfrm>
                        <a:off x="4978400" y="3732213"/>
                        <a:ext cx="3298825" cy="303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6743" name="Picture 7">
            <a:hlinkClick r:id="" action="ppaction://media"/>
          </p:cNvPr>
          <p:cNvPicPr>
            <a:picLocks noRot="1" noChangeAspect="1" noChangeArrowheads="1"/>
          </p:cNvPicPr>
          <p:nvPr>
            <a:wavAudioFile r:embed="rId2" name="Today4B.wav"/>
          </p:nvPr>
        </p:nvPicPr>
        <p:blipFill>
          <a:blip r:embed="rId15" cstate="print"/>
          <a:srcRect/>
          <a:stretch>
            <a:fillRect/>
          </a:stretch>
        </p:blipFill>
        <p:spPr bwMode="auto">
          <a:xfrm>
            <a:off x="8077200" y="4800600"/>
            <a:ext cx="304800" cy="304800"/>
          </a:xfrm>
          <a:prstGeom prst="rect">
            <a:avLst/>
          </a:prstGeom>
          <a:noFill/>
          <a:ln w="9525">
            <a:noFill/>
            <a:miter lim="800000"/>
            <a:headEnd/>
            <a:tailEnd/>
          </a:ln>
        </p:spPr>
      </p:pic>
      <p:pic>
        <p:nvPicPr>
          <p:cNvPr id="116744" name="Picture 8">
            <a:hlinkClick r:id="" action="ppaction://media"/>
          </p:cNvPr>
          <p:cNvPicPr>
            <a:picLocks noRot="1" noChangeAspect="1" noChangeArrowheads="1"/>
          </p:cNvPicPr>
          <p:nvPr>
            <a:wavAudioFile r:embed="rId3" name="Today3B.wav"/>
          </p:nvPr>
        </p:nvPicPr>
        <p:blipFill>
          <a:blip r:embed="rId15" cstate="print"/>
          <a:srcRect/>
          <a:stretch>
            <a:fillRect/>
          </a:stretch>
        </p:blipFill>
        <p:spPr bwMode="auto">
          <a:xfrm>
            <a:off x="3429000" y="4800600"/>
            <a:ext cx="304800" cy="304800"/>
          </a:xfrm>
          <a:prstGeom prst="rect">
            <a:avLst/>
          </a:prstGeom>
          <a:noFill/>
          <a:ln w="9525">
            <a:noFill/>
            <a:miter lim="800000"/>
            <a:headEnd/>
            <a:tailEnd/>
          </a:ln>
        </p:spPr>
      </p:pic>
      <p:pic>
        <p:nvPicPr>
          <p:cNvPr id="116745" name="Picture 9">
            <a:hlinkClick r:id="" action="ppaction://media"/>
          </p:cNvPr>
          <p:cNvPicPr>
            <a:picLocks noRot="1" noChangeAspect="1" noChangeArrowheads="1"/>
          </p:cNvPicPr>
          <p:nvPr>
            <a:wavAudioFile r:embed="rId4" name="Today1B.wav"/>
          </p:nvPr>
        </p:nvPicPr>
        <p:blipFill>
          <a:blip r:embed="rId15" cstate="print"/>
          <a:srcRect/>
          <a:stretch>
            <a:fillRect/>
          </a:stretch>
        </p:blipFill>
        <p:spPr bwMode="auto">
          <a:xfrm>
            <a:off x="3429000" y="1790700"/>
            <a:ext cx="304800" cy="304800"/>
          </a:xfrm>
          <a:prstGeom prst="rect">
            <a:avLst/>
          </a:prstGeom>
          <a:noFill/>
          <a:ln w="9525">
            <a:noFill/>
            <a:miter lim="800000"/>
            <a:headEnd/>
            <a:tailEnd/>
          </a:ln>
        </p:spPr>
      </p:pic>
      <p:pic>
        <p:nvPicPr>
          <p:cNvPr id="116746" name="Picture 10">
            <a:hlinkClick r:id="" action="ppaction://media"/>
          </p:cNvPr>
          <p:cNvPicPr>
            <a:picLocks noRot="1" noChangeAspect="1" noChangeArrowheads="1"/>
          </p:cNvPicPr>
          <p:nvPr>
            <a:wavAudioFile r:embed="rId5" name="Today2B.wav"/>
          </p:nvPr>
        </p:nvPicPr>
        <p:blipFill>
          <a:blip r:embed="rId15" cstate="print"/>
          <a:srcRect/>
          <a:stretch>
            <a:fillRect/>
          </a:stretch>
        </p:blipFill>
        <p:spPr bwMode="auto">
          <a:xfrm>
            <a:off x="8077200" y="17907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6743"/>
                    </p:tgtEl>
                  </p:cond>
                </p:stCondLst>
                <p:endSync evt="on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 fill="hold"/>
                                        <p:tgtEl>
                                          <p:spTgt spid="116743"/>
                                        </p:tgtEl>
                                      </p:cBhvr>
                                    </p:cmd>
                                  </p:childTnLst>
                                </p:cTn>
                              </p:par>
                            </p:childTnLst>
                          </p:cTn>
                        </p:par>
                      </p:childTnLst>
                    </p:cTn>
                  </p:par>
                </p:childTnLst>
              </p:cTn>
              <p:nextCondLst>
                <p:cond evt="onClick" delay="0">
                  <p:tgtEl>
                    <p:spTgt spid="11674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6743"/>
                </p:tgtEl>
              </p:cMediaNode>
            </p:audio>
            <p:seq concurrent="1" nextAc="seek">
              <p:cTn id="8" restart="whenNotActive" fill="hold" evtFilter="cancelBubble" nodeType="interactiveSeq">
                <p:stCondLst>
                  <p:cond evt="onClick" delay="0">
                    <p:tgtEl>
                      <p:spTgt spid="116744"/>
                    </p:tgtEl>
                  </p:cond>
                </p:stCondLst>
                <p:endSync evt="on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24" fill="hold"/>
                                        <p:tgtEl>
                                          <p:spTgt spid="116744"/>
                                        </p:tgtEl>
                                      </p:cBhvr>
                                    </p:cmd>
                                  </p:childTnLst>
                                </p:cTn>
                              </p:par>
                            </p:childTnLst>
                          </p:cTn>
                        </p:par>
                      </p:childTnLst>
                    </p:cTn>
                  </p:par>
                </p:childTnLst>
              </p:cTn>
              <p:nextCondLst>
                <p:cond evt="onClick" delay="0">
                  <p:tgtEl>
                    <p:spTgt spid="116744"/>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16744"/>
                </p:tgtEl>
              </p:cMediaNode>
            </p:audio>
            <p:seq concurrent="1" nextAc="seek">
              <p:cTn id="14" restart="whenNotActive" fill="hold" evtFilter="cancelBubble" nodeType="interactiveSeq">
                <p:stCondLst>
                  <p:cond evt="onClick" delay="0">
                    <p:tgtEl>
                      <p:spTgt spid="116745"/>
                    </p:tgtEl>
                  </p:cond>
                </p:stCondLst>
                <p:endSync evt="on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24" fill="hold"/>
                                        <p:tgtEl>
                                          <p:spTgt spid="116745"/>
                                        </p:tgtEl>
                                      </p:cBhvr>
                                    </p:cmd>
                                  </p:childTnLst>
                                </p:cTn>
                              </p:par>
                            </p:childTnLst>
                          </p:cTn>
                        </p:par>
                      </p:childTnLst>
                    </p:cTn>
                  </p:par>
                </p:childTnLst>
              </p:cTn>
              <p:nextCondLst>
                <p:cond evt="onClick" delay="0">
                  <p:tgtEl>
                    <p:spTgt spid="116745"/>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16745"/>
                </p:tgtEl>
              </p:cMediaNode>
            </p:audio>
            <p:seq concurrent="1" nextAc="seek">
              <p:cTn id="20" restart="whenNotActive" fill="hold" evtFilter="cancelBubble" nodeType="interactiveSeq">
                <p:stCondLst>
                  <p:cond evt="onClick" delay="0">
                    <p:tgtEl>
                      <p:spTgt spid="116746"/>
                    </p:tgtEl>
                  </p:cond>
                </p:stCondLst>
                <p:endSync evt="on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 fill="hold"/>
                                        <p:tgtEl>
                                          <p:spTgt spid="116746"/>
                                        </p:tgtEl>
                                      </p:cBhvr>
                                    </p:cmd>
                                  </p:childTnLst>
                                </p:cTn>
                              </p:par>
                            </p:childTnLst>
                          </p:cTn>
                        </p:par>
                      </p:childTnLst>
                    </p:cTn>
                  </p:par>
                </p:childTnLst>
              </p:cTn>
              <p:nextCondLst>
                <p:cond evt="onClick" delay="0">
                  <p:tgtEl>
                    <p:spTgt spid="116746"/>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16746"/>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304800"/>
            <a:ext cx="7772400" cy="762000"/>
          </a:xfrm>
        </p:spPr>
        <p:txBody>
          <a:bodyPr/>
          <a:lstStyle/>
          <a:p>
            <a:pPr eaLnBrk="1" hangingPunct="1"/>
            <a:r>
              <a:rPr lang="en-US" sz="3600" smtClean="0">
                <a:solidFill>
                  <a:schemeClr val="accent2"/>
                </a:solidFill>
              </a:rPr>
              <a:t>What Role for Frequency?</a:t>
            </a:r>
          </a:p>
        </p:txBody>
      </p:sp>
      <p:sp>
        <p:nvSpPr>
          <p:cNvPr id="35843" name="Rectangle 3"/>
          <p:cNvSpPr>
            <a:spLocks noGrp="1" noChangeArrowheads="1"/>
          </p:cNvSpPr>
          <p:nvPr>
            <p:ph type="body" idx="1"/>
          </p:nvPr>
        </p:nvSpPr>
        <p:spPr>
          <a:xfrm>
            <a:off x="685800" y="1295400"/>
            <a:ext cx="8153400" cy="4876800"/>
          </a:xfrm>
        </p:spPr>
        <p:txBody>
          <a:bodyPr/>
          <a:lstStyle/>
          <a:p>
            <a:pPr eaLnBrk="1" hangingPunct="1"/>
            <a:r>
              <a:rPr lang="en-US" smtClean="0"/>
              <a:t>Speech can be recognized using 4 bands of noise </a:t>
            </a:r>
          </a:p>
          <a:p>
            <a:pPr eaLnBrk="1" hangingPunct="1"/>
            <a:r>
              <a:rPr lang="en-US" smtClean="0"/>
              <a:t>Can you recognize this sound generated with</a:t>
            </a:r>
          </a:p>
          <a:p>
            <a:pPr lvl="1" eaLnBrk="1" hangingPunct="1"/>
            <a:r>
              <a:rPr lang="en-US" smtClean="0"/>
              <a:t>  4 bands?</a:t>
            </a:r>
          </a:p>
          <a:p>
            <a:pPr lvl="1" eaLnBrk="1" hangingPunct="1"/>
            <a:r>
              <a:rPr lang="en-US" smtClean="0"/>
              <a:t>  8 bands?</a:t>
            </a:r>
          </a:p>
          <a:p>
            <a:pPr lvl="1" eaLnBrk="1" hangingPunct="1"/>
            <a:r>
              <a:rPr lang="en-US" smtClean="0"/>
              <a:t>16 bands?</a:t>
            </a:r>
          </a:p>
          <a:p>
            <a:pPr lvl="1" eaLnBrk="1" hangingPunct="1"/>
            <a:r>
              <a:rPr lang="en-US" smtClean="0"/>
              <a:t>32 bands?</a:t>
            </a:r>
          </a:p>
          <a:p>
            <a:pPr lvl="1" eaLnBrk="1" hangingPunct="1"/>
            <a:r>
              <a:rPr lang="en-US" smtClean="0"/>
              <a:t>original sound</a:t>
            </a:r>
          </a:p>
        </p:txBody>
      </p:sp>
      <p:pic>
        <p:nvPicPr>
          <p:cNvPr id="134148" name="Picture 4">
            <a:hlinkClick r:id="" action="ppaction://media"/>
          </p:cNvPr>
          <p:cNvPicPr>
            <a:picLocks noRot="1" noChangeAspect="1" noChangeArrowheads="1"/>
          </p:cNvPicPr>
          <p:nvPr>
            <a:wavAudioFile r:embed="rId1" name="Today4B.wav"/>
          </p:nvPr>
        </p:nvPicPr>
        <p:blipFill>
          <a:blip r:embed="rId8" cstate="print"/>
          <a:srcRect/>
          <a:stretch>
            <a:fillRect/>
          </a:stretch>
        </p:blipFill>
        <p:spPr bwMode="auto">
          <a:xfrm>
            <a:off x="2209800" y="1981200"/>
            <a:ext cx="304800" cy="304800"/>
          </a:xfrm>
          <a:prstGeom prst="rect">
            <a:avLst/>
          </a:prstGeom>
          <a:noFill/>
          <a:ln w="9525">
            <a:noFill/>
            <a:miter lim="800000"/>
            <a:headEnd/>
            <a:tailEnd/>
          </a:ln>
        </p:spPr>
      </p:pic>
      <p:pic>
        <p:nvPicPr>
          <p:cNvPr id="134149" name="Picture 5">
            <a:hlinkClick r:id="" action="ppaction://media"/>
          </p:cNvPr>
          <p:cNvPicPr>
            <a:picLocks noRot="1" noChangeAspect="1" noChangeArrowheads="1"/>
          </p:cNvPicPr>
          <p:nvPr>
            <a:wavAudioFile r:embed="rId2" name="rhapsodydemo 4 bands.wav"/>
          </p:nvPr>
        </p:nvPicPr>
        <p:blipFill>
          <a:blip r:embed="rId8" cstate="print"/>
          <a:srcRect/>
          <a:stretch>
            <a:fillRect/>
          </a:stretch>
        </p:blipFill>
        <p:spPr bwMode="auto">
          <a:xfrm>
            <a:off x="3124200" y="3048000"/>
            <a:ext cx="304800" cy="304800"/>
          </a:xfrm>
          <a:prstGeom prst="rect">
            <a:avLst/>
          </a:prstGeom>
          <a:noFill/>
          <a:ln w="9525">
            <a:noFill/>
            <a:miter lim="800000"/>
            <a:headEnd/>
            <a:tailEnd/>
          </a:ln>
        </p:spPr>
      </p:pic>
      <p:pic>
        <p:nvPicPr>
          <p:cNvPr id="134150" name="Picture 6">
            <a:hlinkClick r:id="" action="ppaction://media"/>
          </p:cNvPr>
          <p:cNvPicPr>
            <a:picLocks noRot="1" noChangeAspect="1" noChangeArrowheads="1"/>
          </p:cNvPicPr>
          <p:nvPr>
            <a:wavAudioFile r:embed="rId3" name="rhapsodydemo 8 bands.wav"/>
          </p:nvPr>
        </p:nvPicPr>
        <p:blipFill>
          <a:blip r:embed="rId8" cstate="print"/>
          <a:srcRect/>
          <a:stretch>
            <a:fillRect/>
          </a:stretch>
        </p:blipFill>
        <p:spPr bwMode="auto">
          <a:xfrm>
            <a:off x="3124200" y="3581400"/>
            <a:ext cx="304800" cy="304800"/>
          </a:xfrm>
          <a:prstGeom prst="rect">
            <a:avLst/>
          </a:prstGeom>
          <a:noFill/>
          <a:ln w="9525">
            <a:noFill/>
            <a:miter lim="800000"/>
            <a:headEnd/>
            <a:tailEnd/>
          </a:ln>
        </p:spPr>
      </p:pic>
      <p:pic>
        <p:nvPicPr>
          <p:cNvPr id="134151" name="Picture 7">
            <a:hlinkClick r:id="" action="ppaction://media"/>
          </p:cNvPr>
          <p:cNvPicPr>
            <a:picLocks noRot="1" noChangeAspect="1" noChangeArrowheads="1"/>
          </p:cNvPicPr>
          <p:nvPr>
            <a:wavAudioFile r:embed="rId4" name="rhapsodydemo 16 bands.wav"/>
          </p:nvPr>
        </p:nvPicPr>
        <p:blipFill>
          <a:blip r:embed="rId8" cstate="print"/>
          <a:srcRect/>
          <a:stretch>
            <a:fillRect/>
          </a:stretch>
        </p:blipFill>
        <p:spPr bwMode="auto">
          <a:xfrm>
            <a:off x="3124200" y="4038600"/>
            <a:ext cx="304800" cy="304800"/>
          </a:xfrm>
          <a:prstGeom prst="rect">
            <a:avLst/>
          </a:prstGeom>
          <a:noFill/>
          <a:ln w="9525">
            <a:noFill/>
            <a:miter lim="800000"/>
            <a:headEnd/>
            <a:tailEnd/>
          </a:ln>
        </p:spPr>
      </p:pic>
      <p:pic>
        <p:nvPicPr>
          <p:cNvPr id="134152" name="Picture 8">
            <a:hlinkClick r:id="" action="ppaction://media"/>
          </p:cNvPr>
          <p:cNvPicPr>
            <a:picLocks noRot="1" noChangeAspect="1" noChangeArrowheads="1"/>
          </p:cNvPicPr>
          <p:nvPr>
            <a:wavAudioFile r:embed="rId5" name="rhapsodydemo 32 bands.wav"/>
          </p:nvPr>
        </p:nvPicPr>
        <p:blipFill>
          <a:blip r:embed="rId8" cstate="print"/>
          <a:srcRect/>
          <a:stretch>
            <a:fillRect/>
          </a:stretch>
        </p:blipFill>
        <p:spPr bwMode="auto">
          <a:xfrm>
            <a:off x="3124200" y="4572000"/>
            <a:ext cx="304800" cy="304800"/>
          </a:xfrm>
          <a:prstGeom prst="rect">
            <a:avLst/>
          </a:prstGeom>
          <a:noFill/>
          <a:ln w="9525">
            <a:noFill/>
            <a:miter lim="800000"/>
            <a:headEnd/>
            <a:tailEnd/>
          </a:ln>
        </p:spPr>
      </p:pic>
      <p:pic>
        <p:nvPicPr>
          <p:cNvPr id="134153" name="Picture 9">
            <a:hlinkClick r:id="" action="ppaction://media"/>
          </p:cNvPr>
          <p:cNvPicPr>
            <a:picLocks noRot="1" noChangeAspect="1" noChangeArrowheads="1"/>
          </p:cNvPicPr>
          <p:nvPr>
            <a:wavAudioFile r:embed="rId6" name="rhapsodydemo original.wav"/>
          </p:nvPr>
        </p:nvPicPr>
        <p:blipFill>
          <a:blip r:embed="rId8" cstate="print"/>
          <a:srcRect/>
          <a:stretch>
            <a:fillRect/>
          </a:stretch>
        </p:blipFill>
        <p:spPr bwMode="auto">
          <a:xfrm>
            <a:off x="3657600" y="51054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4148"/>
                    </p:tgtEl>
                  </p:cond>
                </p:stCondLst>
                <p:endSync evt="on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 fill="hold"/>
                                        <p:tgtEl>
                                          <p:spTgt spid="134148"/>
                                        </p:tgtEl>
                                      </p:cBhvr>
                                    </p:cmd>
                                  </p:childTnLst>
                                </p:cTn>
                              </p:par>
                            </p:childTnLst>
                          </p:cTn>
                        </p:par>
                      </p:childTnLst>
                    </p:cTn>
                  </p:par>
                </p:childTnLst>
              </p:cTn>
              <p:nextCondLst>
                <p:cond evt="onClick" delay="0">
                  <p:tgtEl>
                    <p:spTgt spid="13414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34148"/>
                </p:tgtEl>
              </p:cMediaNode>
            </p:audio>
            <p:seq concurrent="1" nextAc="seek">
              <p:cTn id="8" restart="whenNotActive" fill="hold" evtFilter="cancelBubble" nodeType="interactiveSeq">
                <p:stCondLst>
                  <p:cond evt="onClick" delay="0">
                    <p:tgtEl>
                      <p:spTgt spid="134149"/>
                    </p:tgtEl>
                  </p:cond>
                </p:stCondLst>
                <p:endSync evt="on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9580" fill="hold"/>
                                        <p:tgtEl>
                                          <p:spTgt spid="134149"/>
                                        </p:tgtEl>
                                      </p:cBhvr>
                                    </p:cmd>
                                  </p:childTnLst>
                                </p:cTn>
                              </p:par>
                            </p:childTnLst>
                          </p:cTn>
                        </p:par>
                      </p:childTnLst>
                    </p:cTn>
                  </p:par>
                </p:childTnLst>
              </p:cTn>
              <p:nextCondLst>
                <p:cond evt="onClick" delay="0">
                  <p:tgtEl>
                    <p:spTgt spid="134149"/>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34149"/>
                </p:tgtEl>
              </p:cMediaNode>
            </p:audio>
            <p:seq concurrent="1" nextAc="seek">
              <p:cTn id="14" restart="whenNotActive" fill="hold" evtFilter="cancelBubble" nodeType="interactiveSeq">
                <p:stCondLst>
                  <p:cond evt="onClick" delay="0">
                    <p:tgtEl>
                      <p:spTgt spid="134150"/>
                    </p:tgtEl>
                  </p:cond>
                </p:stCondLst>
                <p:endSync evt="on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0085" fill="hold"/>
                                        <p:tgtEl>
                                          <p:spTgt spid="134150"/>
                                        </p:tgtEl>
                                      </p:cBhvr>
                                    </p:cmd>
                                  </p:childTnLst>
                                </p:cTn>
                              </p:par>
                            </p:childTnLst>
                          </p:cTn>
                        </p:par>
                      </p:childTnLst>
                    </p:cTn>
                  </p:par>
                </p:childTnLst>
              </p:cTn>
              <p:nextCondLst>
                <p:cond evt="onClick" delay="0">
                  <p:tgtEl>
                    <p:spTgt spid="134150"/>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34150"/>
                </p:tgtEl>
              </p:cMediaNode>
            </p:audio>
            <p:seq concurrent="1" nextAc="seek">
              <p:cTn id="20" restart="whenNotActive" fill="hold" evtFilter="cancelBubble" nodeType="interactiveSeq">
                <p:stCondLst>
                  <p:cond evt="onClick" delay="0">
                    <p:tgtEl>
                      <p:spTgt spid="134151"/>
                    </p:tgtEl>
                  </p:cond>
                </p:stCondLst>
                <p:endSync evt="on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9615" fill="hold"/>
                                        <p:tgtEl>
                                          <p:spTgt spid="134151"/>
                                        </p:tgtEl>
                                      </p:cBhvr>
                                    </p:cmd>
                                  </p:childTnLst>
                                </p:cTn>
                              </p:par>
                            </p:childTnLst>
                          </p:cTn>
                        </p:par>
                      </p:childTnLst>
                    </p:cTn>
                  </p:par>
                </p:childTnLst>
              </p:cTn>
              <p:nextCondLst>
                <p:cond evt="onClick" delay="0">
                  <p:tgtEl>
                    <p:spTgt spid="134151"/>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34151"/>
                </p:tgtEl>
              </p:cMediaNode>
            </p:audio>
            <p:seq concurrent="1" nextAc="seek">
              <p:cTn id="26" restart="whenNotActive" fill="hold" evtFilter="cancelBubble" nodeType="interactiveSeq">
                <p:stCondLst>
                  <p:cond evt="onClick" delay="0">
                    <p:tgtEl>
                      <p:spTgt spid="134152"/>
                    </p:tgtEl>
                  </p:cond>
                </p:stCondLst>
                <p:endSync evt="on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9639" fill="hold"/>
                                        <p:tgtEl>
                                          <p:spTgt spid="134152"/>
                                        </p:tgtEl>
                                      </p:cBhvr>
                                    </p:cmd>
                                  </p:childTnLst>
                                </p:cTn>
                              </p:par>
                            </p:childTnLst>
                          </p:cTn>
                        </p:par>
                      </p:childTnLst>
                    </p:cTn>
                  </p:par>
                </p:childTnLst>
              </p:cTn>
              <p:nextCondLst>
                <p:cond evt="onClick" delay="0">
                  <p:tgtEl>
                    <p:spTgt spid="134152"/>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134152"/>
                </p:tgtEl>
              </p:cMediaNode>
            </p:audio>
            <p:seq concurrent="1" nextAc="seek">
              <p:cTn id="32" restart="whenNotActive" fill="hold" evtFilter="cancelBubble" nodeType="interactiveSeq">
                <p:stCondLst>
                  <p:cond evt="onClick" delay="0">
                    <p:tgtEl>
                      <p:spTgt spid="134153"/>
                    </p:tgtEl>
                  </p:cond>
                </p:stCondLst>
                <p:endSync evt="on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9041" fill="hold"/>
                                        <p:tgtEl>
                                          <p:spTgt spid="134153"/>
                                        </p:tgtEl>
                                      </p:cBhvr>
                                    </p:cmd>
                                  </p:childTnLst>
                                </p:cTn>
                              </p:par>
                            </p:childTnLst>
                          </p:cTn>
                        </p:par>
                      </p:childTnLst>
                    </p:cTn>
                  </p:par>
                </p:childTnLst>
              </p:cTn>
              <p:nextCondLst>
                <p:cond evt="onClick" delay="0">
                  <p:tgtEl>
                    <p:spTgt spid="134153"/>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13415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381000" y="152400"/>
            <a:ext cx="8229600" cy="762000"/>
          </a:xfrm>
        </p:spPr>
        <p:txBody>
          <a:bodyPr/>
          <a:lstStyle/>
          <a:p>
            <a:r>
              <a:rPr lang="en-US" sz="3600">
                <a:solidFill>
                  <a:srgbClr val="3366FF"/>
                </a:solidFill>
              </a:rPr>
              <a:t>Peripheral Auditory System</a:t>
            </a:r>
          </a:p>
        </p:txBody>
      </p:sp>
      <p:sp>
        <p:nvSpPr>
          <p:cNvPr id="72707" name="Rectangle 3"/>
          <p:cNvSpPr>
            <a:spLocks noGrp="1" noChangeArrowheads="1"/>
          </p:cNvSpPr>
          <p:nvPr>
            <p:ph type="body" sz="half" idx="2"/>
          </p:nvPr>
        </p:nvSpPr>
        <p:spPr>
          <a:xfrm>
            <a:off x="4572000" y="914400"/>
            <a:ext cx="4572000" cy="5943600"/>
          </a:xfrm>
        </p:spPr>
        <p:txBody>
          <a:bodyPr/>
          <a:lstStyle/>
          <a:p>
            <a:pPr>
              <a:lnSpc>
                <a:spcPct val="90000"/>
              </a:lnSpc>
            </a:pPr>
            <a:r>
              <a:rPr lang="en-US" sz="2800"/>
              <a:t>Pinna (external ear) amplifies sound</a:t>
            </a:r>
          </a:p>
          <a:p>
            <a:pPr>
              <a:lnSpc>
                <a:spcPct val="90000"/>
              </a:lnSpc>
            </a:pPr>
            <a:r>
              <a:rPr lang="en-US" sz="2800"/>
              <a:t>Cochlea is where neurons transduce sound into neural signals.  It is filled with fluid.</a:t>
            </a:r>
          </a:p>
          <a:p>
            <a:pPr>
              <a:lnSpc>
                <a:spcPct val="90000"/>
              </a:lnSpc>
            </a:pPr>
            <a:r>
              <a:rPr lang="en-US" sz="2800"/>
              <a:t>Middle ear compensates for the loss of intensity as vibrations in air are changed to vibrations in fluid.</a:t>
            </a:r>
          </a:p>
          <a:p>
            <a:pPr>
              <a:lnSpc>
                <a:spcPct val="90000"/>
              </a:lnSpc>
            </a:pPr>
            <a:r>
              <a:rPr lang="en-US" sz="2800"/>
              <a:t>Auditory nerve carries the signal to brain stem (medulla)</a:t>
            </a:r>
          </a:p>
        </p:txBody>
      </p:sp>
      <p:pic>
        <p:nvPicPr>
          <p:cNvPr id="72708" name="Picture 4" descr="figure 09-01-1"/>
          <p:cNvPicPr>
            <a:picLocks noGrp="1" noChangeAspect="1" noChangeArrowheads="1"/>
          </p:cNvPicPr>
          <p:nvPr>
            <p:ph sz="half" idx="1"/>
          </p:nvPr>
        </p:nvPicPr>
        <p:blipFill>
          <a:blip r:embed="rId2" cstate="print"/>
          <a:srcRect/>
          <a:stretch>
            <a:fillRect/>
          </a:stretch>
        </p:blipFill>
        <p:spPr>
          <a:xfrm>
            <a:off x="228600" y="1143000"/>
            <a:ext cx="4419600" cy="4067175"/>
          </a:xfrm>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z="3200" dirty="0" smtClean="0">
                <a:solidFill>
                  <a:schemeClr val="accent2"/>
                </a:solidFill>
              </a:rPr>
              <a:t>Auditory Pathway to Cortex</a:t>
            </a:r>
            <a:endParaRPr lang="en-US" sz="3200" dirty="0">
              <a:solidFill>
                <a:schemeClr val="accent2"/>
              </a:solidFill>
            </a:endParaRPr>
          </a:p>
        </p:txBody>
      </p:sp>
      <p:pic>
        <p:nvPicPr>
          <p:cNvPr id="107523" name="Picture 3" descr="cochlear nucleus 1"/>
          <p:cNvPicPr>
            <a:picLocks noChangeAspect="1" noChangeArrowheads="1"/>
          </p:cNvPicPr>
          <p:nvPr/>
        </p:nvPicPr>
        <p:blipFill>
          <a:blip r:embed="rId3" cstate="print"/>
          <a:srcRect/>
          <a:stretch>
            <a:fillRect/>
          </a:stretch>
        </p:blipFill>
        <p:spPr bwMode="auto">
          <a:xfrm>
            <a:off x="657225" y="1847850"/>
            <a:ext cx="5035550" cy="3859213"/>
          </a:xfrm>
          <a:prstGeom prst="rect">
            <a:avLst/>
          </a:prstGeom>
          <a:noFill/>
        </p:spPr>
      </p:pic>
      <p:pic>
        <p:nvPicPr>
          <p:cNvPr id="107524" name="Picture 4" descr="cochlear nucleus 2"/>
          <p:cNvPicPr>
            <a:picLocks noChangeAspect="1" noChangeArrowheads="1"/>
          </p:cNvPicPr>
          <p:nvPr/>
        </p:nvPicPr>
        <p:blipFill>
          <a:blip r:embed="rId4" cstate="print"/>
          <a:srcRect/>
          <a:stretch>
            <a:fillRect/>
          </a:stretch>
        </p:blipFill>
        <p:spPr bwMode="auto">
          <a:xfrm>
            <a:off x="5876925" y="2295525"/>
            <a:ext cx="2767013" cy="3136900"/>
          </a:xfrm>
          <a:prstGeom prst="rect">
            <a:avLst/>
          </a:prstGeom>
          <a:noFill/>
        </p:spPr>
      </p:pic>
      <p:pic>
        <p:nvPicPr>
          <p:cNvPr id="107525" name="Picture 5">
            <a:hlinkClick r:id="" action="ppaction://media"/>
          </p:cNvPr>
          <p:cNvPicPr>
            <a:picLocks noRot="1" noChangeAspect="1" noChangeArrowheads="1"/>
          </p:cNvPicPr>
          <p:nvPr>
            <a:wavAudioFile r:embed="rId1" name="Excerpt from Largo al factotum.wav"/>
          </p:nvPr>
        </p:nvPicPr>
        <p:blipFill>
          <a:blip r:embed="rId5" cstate="print"/>
          <a:srcRect/>
          <a:stretch>
            <a:fillRect/>
          </a:stretch>
        </p:blipFill>
        <p:spPr bwMode="auto">
          <a:xfrm>
            <a:off x="4648200" y="56388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7522"/>
                                        </p:tgtEl>
                                        <p:attrNameLst>
                                          <p:attrName>style.visibility</p:attrName>
                                        </p:attrNameLst>
                                      </p:cBhvr>
                                      <p:to>
                                        <p:strVal val="visible"/>
                                      </p:to>
                                    </p:set>
                                    <p:anim calcmode="lin" valueType="num">
                                      <p:cBhvr additive="base">
                                        <p:cTn id="7" dur="500" fill="hold"/>
                                        <p:tgtEl>
                                          <p:spTgt spid="107522"/>
                                        </p:tgtEl>
                                        <p:attrNameLst>
                                          <p:attrName>ppt_x</p:attrName>
                                        </p:attrNameLst>
                                      </p:cBhvr>
                                      <p:tavLst>
                                        <p:tav tm="0">
                                          <p:val>
                                            <p:strVal val="#ppt_x"/>
                                          </p:val>
                                        </p:tav>
                                        <p:tav tm="100000">
                                          <p:val>
                                            <p:strVal val="#ppt_x"/>
                                          </p:val>
                                        </p:tav>
                                      </p:tavLst>
                                    </p:anim>
                                    <p:anim calcmode="lin" valueType="num">
                                      <p:cBhvr additive="base">
                                        <p:cTn id="8" dur="500" fill="hold"/>
                                        <p:tgtEl>
                                          <p:spTgt spid="10752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107523"/>
                                        </p:tgtEl>
                                        <p:attrNameLst>
                                          <p:attrName>style.visibility</p:attrName>
                                        </p:attrNameLst>
                                      </p:cBhvr>
                                      <p:to>
                                        <p:strVal val="visible"/>
                                      </p:to>
                                    </p:set>
                                    <p:anim calcmode="lin" valueType="num">
                                      <p:cBhvr>
                                        <p:cTn id="12" dur="500" fill="hold"/>
                                        <p:tgtEl>
                                          <p:spTgt spid="107523"/>
                                        </p:tgtEl>
                                        <p:attrNameLst>
                                          <p:attrName>ppt_w</p:attrName>
                                        </p:attrNameLst>
                                      </p:cBhvr>
                                      <p:tavLst>
                                        <p:tav tm="0">
                                          <p:val>
                                            <p:fltVal val="0"/>
                                          </p:val>
                                        </p:tav>
                                        <p:tav tm="100000">
                                          <p:val>
                                            <p:strVal val="#ppt_w"/>
                                          </p:val>
                                        </p:tav>
                                      </p:tavLst>
                                    </p:anim>
                                    <p:anim calcmode="lin" valueType="num">
                                      <p:cBhvr>
                                        <p:cTn id="13" dur="500" fill="hold"/>
                                        <p:tgtEl>
                                          <p:spTgt spid="107523"/>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07524"/>
                                        </p:tgtEl>
                                        <p:attrNameLst>
                                          <p:attrName>style.visibility</p:attrName>
                                        </p:attrNameLst>
                                      </p:cBhvr>
                                      <p:to>
                                        <p:strVal val="visible"/>
                                      </p:to>
                                    </p:set>
                                    <p:anim calcmode="lin" valueType="num">
                                      <p:cBhvr>
                                        <p:cTn id="17" dur="500" fill="hold"/>
                                        <p:tgtEl>
                                          <p:spTgt spid="107524"/>
                                        </p:tgtEl>
                                        <p:attrNameLst>
                                          <p:attrName>ppt_w</p:attrName>
                                        </p:attrNameLst>
                                      </p:cBhvr>
                                      <p:tavLst>
                                        <p:tav tm="0">
                                          <p:val>
                                            <p:fltVal val="0"/>
                                          </p:val>
                                        </p:tav>
                                        <p:tav tm="100000">
                                          <p:val>
                                            <p:strVal val="#ppt_w"/>
                                          </p:val>
                                        </p:tav>
                                      </p:tavLst>
                                    </p:anim>
                                    <p:anim calcmode="lin" valueType="num">
                                      <p:cBhvr>
                                        <p:cTn id="18" dur="500" fill="hold"/>
                                        <p:tgtEl>
                                          <p:spTgt spid="1075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7525"/>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14364" fill="hold"/>
                                        <p:tgtEl>
                                          <p:spTgt spid="107525"/>
                                        </p:tgtEl>
                                      </p:cBhvr>
                                    </p:cmd>
                                  </p:childTnLst>
                                </p:cTn>
                              </p:par>
                            </p:childTnLst>
                          </p:cTn>
                        </p:par>
                      </p:childTnLst>
                    </p:cTn>
                  </p:par>
                </p:childTnLst>
              </p:cTn>
              <p:nextCondLst>
                <p:cond evt="onClick" delay="0">
                  <p:tgtEl>
                    <p:spTgt spid="107525"/>
                  </p:tgtEl>
                </p:cond>
              </p:nextCondLst>
            </p:seq>
            <p:audio>
              <p:cMediaNode vol="93000">
                <p:cTn id="24" fill="hold" display="0">
                  <p:stCondLst>
                    <p:cond delay="indefinite"/>
                  </p:stCondLst>
                  <p:endCondLst>
                    <p:cond evt="onNext" delay="0">
                      <p:tgtEl>
                        <p:sldTgt/>
                      </p:tgtEl>
                    </p:cond>
                    <p:cond evt="onPrev" delay="0">
                      <p:tgtEl>
                        <p:sldTgt/>
                      </p:tgtEl>
                    </p:cond>
                    <p:cond evt="onStopAudio" delay="0">
                      <p:tgtEl>
                        <p:sldTgt/>
                      </p:tgtEl>
                    </p:cond>
                  </p:endCondLst>
                </p:cTn>
                <p:tgtEl>
                  <p:spTgt spid="107525"/>
                </p:tgtEl>
              </p:cMediaNode>
            </p:audio>
          </p:childTnLst>
        </p:cTn>
      </p:par>
    </p:tnLst>
    <p:bldLst>
      <p:bldP spid="107522"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685800" y="304800"/>
            <a:ext cx="7772400" cy="838200"/>
          </a:xfrm>
        </p:spPr>
        <p:txBody>
          <a:bodyPr/>
          <a:lstStyle/>
          <a:p>
            <a:r>
              <a:rPr lang="en-US" sz="3200" dirty="0">
                <a:solidFill>
                  <a:schemeClr val="accent2"/>
                </a:solidFill>
              </a:rPr>
              <a:t>The Cochlea</a:t>
            </a:r>
          </a:p>
        </p:txBody>
      </p:sp>
      <p:sp>
        <p:nvSpPr>
          <p:cNvPr id="98307" name="Rectangle 3"/>
          <p:cNvSpPr>
            <a:spLocks noGrp="1" noChangeArrowheads="1"/>
          </p:cNvSpPr>
          <p:nvPr>
            <p:ph type="body" idx="1"/>
          </p:nvPr>
        </p:nvSpPr>
        <p:spPr>
          <a:xfrm>
            <a:off x="381000" y="1219200"/>
            <a:ext cx="3962400" cy="2209800"/>
          </a:xfrm>
        </p:spPr>
        <p:txBody>
          <a:bodyPr/>
          <a:lstStyle/>
          <a:p>
            <a:r>
              <a:rPr lang="en-US" sz="2800" dirty="0"/>
              <a:t>Frequency analysis</a:t>
            </a:r>
          </a:p>
          <a:p>
            <a:r>
              <a:rPr lang="en-US" sz="2800" dirty="0"/>
              <a:t>Transduction into neural impulses</a:t>
            </a:r>
          </a:p>
        </p:txBody>
      </p:sp>
      <p:pic>
        <p:nvPicPr>
          <p:cNvPr id="98308" name="Picture 4" descr="Middle Ear Diagram"/>
          <p:cNvPicPr>
            <a:picLocks noChangeAspect="1" noChangeArrowheads="1"/>
          </p:cNvPicPr>
          <p:nvPr/>
        </p:nvPicPr>
        <p:blipFill>
          <a:blip r:embed="rId2" cstate="print"/>
          <a:srcRect/>
          <a:stretch>
            <a:fillRect/>
          </a:stretch>
        </p:blipFill>
        <p:spPr bwMode="auto">
          <a:xfrm>
            <a:off x="533400" y="2895600"/>
            <a:ext cx="3429000" cy="3162300"/>
          </a:xfrm>
          <a:prstGeom prst="rect">
            <a:avLst/>
          </a:prstGeom>
          <a:noFill/>
        </p:spPr>
      </p:pic>
      <p:pic>
        <p:nvPicPr>
          <p:cNvPr id="98309" name="Picture 5" descr="BP09011"/>
          <p:cNvPicPr>
            <a:picLocks noChangeAspect="1" noChangeArrowheads="1"/>
          </p:cNvPicPr>
          <p:nvPr/>
        </p:nvPicPr>
        <p:blipFill>
          <a:blip r:embed="rId3" cstate="print"/>
          <a:srcRect l="8635" t="319" r="7886" b="639"/>
          <a:stretch>
            <a:fillRect/>
          </a:stretch>
        </p:blipFill>
        <p:spPr bwMode="auto">
          <a:xfrm>
            <a:off x="4419600" y="1689100"/>
            <a:ext cx="4419600" cy="3937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8306"/>
                                        </p:tgtEl>
                                        <p:attrNameLst>
                                          <p:attrName>style.visibility</p:attrName>
                                        </p:attrNameLst>
                                      </p:cBhvr>
                                      <p:to>
                                        <p:strVal val="visible"/>
                                      </p:to>
                                    </p:set>
                                    <p:anim calcmode="lin" valueType="num">
                                      <p:cBhvr additive="base">
                                        <p:cTn id="7" dur="500" fill="hold"/>
                                        <p:tgtEl>
                                          <p:spTgt spid="98306"/>
                                        </p:tgtEl>
                                        <p:attrNameLst>
                                          <p:attrName>ppt_x</p:attrName>
                                        </p:attrNameLst>
                                      </p:cBhvr>
                                      <p:tavLst>
                                        <p:tav tm="0">
                                          <p:val>
                                            <p:strVal val="#ppt_x"/>
                                          </p:val>
                                        </p:tav>
                                        <p:tav tm="100000">
                                          <p:val>
                                            <p:strVal val="#ppt_x"/>
                                          </p:val>
                                        </p:tav>
                                      </p:tavLst>
                                    </p:anim>
                                    <p:anim calcmode="lin" valueType="num">
                                      <p:cBhvr additive="base">
                                        <p:cTn id="8" dur="500" fill="hold"/>
                                        <p:tgtEl>
                                          <p:spTgt spid="9830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98307">
                                            <p:txEl>
                                              <p:pRg st="0" end="0"/>
                                            </p:txEl>
                                          </p:spTgt>
                                        </p:tgtEl>
                                        <p:attrNameLst>
                                          <p:attrName>style.visibility</p:attrName>
                                        </p:attrNameLst>
                                      </p:cBhvr>
                                      <p:to>
                                        <p:strVal val="visible"/>
                                      </p:to>
                                    </p:set>
                                    <p:animEffect transition="in" filter="dissolve">
                                      <p:cBhvr>
                                        <p:cTn id="12" dur="500"/>
                                        <p:tgtEl>
                                          <p:spTgt spid="98307">
                                            <p:txEl>
                                              <p:pRg st="0" end="0"/>
                                            </p:txEl>
                                          </p:spTgt>
                                        </p:tgtEl>
                                      </p:cBhvr>
                                    </p:animEffect>
                                  </p:childTnLst>
                                </p:cTn>
                              </p:par>
                            </p:childTnLst>
                          </p:cTn>
                        </p:par>
                        <p:par>
                          <p:cTn id="13" fill="hold">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98307">
                                            <p:txEl>
                                              <p:pRg st="1" end="1"/>
                                            </p:txEl>
                                          </p:spTgt>
                                        </p:tgtEl>
                                        <p:attrNameLst>
                                          <p:attrName>style.visibility</p:attrName>
                                        </p:attrNameLst>
                                      </p:cBhvr>
                                      <p:to>
                                        <p:strVal val="visible"/>
                                      </p:to>
                                    </p:set>
                                    <p:animEffect transition="in" filter="dissolve">
                                      <p:cBhvr>
                                        <p:cTn id="16" dur="500"/>
                                        <p:tgtEl>
                                          <p:spTgt spid="98307">
                                            <p:txEl>
                                              <p:pRg st="1" end="1"/>
                                            </p:txEl>
                                          </p:spTgt>
                                        </p:tgtEl>
                                      </p:cBhvr>
                                    </p:animEffect>
                                  </p:childTnLst>
                                </p:cTn>
                              </p:par>
                            </p:childTnLst>
                          </p:cTn>
                        </p:par>
                        <p:par>
                          <p:cTn id="17" fill="hold">
                            <p:stCondLst>
                              <p:cond delay="1500"/>
                            </p:stCondLst>
                            <p:childTnLst>
                              <p:par>
                                <p:cTn id="18" presetID="9" presetClass="entr" presetSubtype="0" fill="hold" nodeType="afterEffect">
                                  <p:stCondLst>
                                    <p:cond delay="0"/>
                                  </p:stCondLst>
                                  <p:childTnLst>
                                    <p:set>
                                      <p:cBhvr>
                                        <p:cTn id="19" dur="1" fill="hold">
                                          <p:stCondLst>
                                            <p:cond delay="0"/>
                                          </p:stCondLst>
                                        </p:cTn>
                                        <p:tgtEl>
                                          <p:spTgt spid="98309"/>
                                        </p:tgtEl>
                                        <p:attrNameLst>
                                          <p:attrName>style.visibility</p:attrName>
                                        </p:attrNameLst>
                                      </p:cBhvr>
                                      <p:to>
                                        <p:strVal val="visible"/>
                                      </p:to>
                                    </p:set>
                                    <p:animEffect transition="in" filter="dissolve">
                                      <p:cBhvr>
                                        <p:cTn id="20" dur="500"/>
                                        <p:tgtEl>
                                          <p:spTgt spid="98309"/>
                                        </p:tgtEl>
                                      </p:cBhvr>
                                    </p:animEffect>
                                  </p:childTnLst>
                                </p:cTn>
                              </p:par>
                            </p:childTnLst>
                          </p:cTn>
                        </p:par>
                        <p:par>
                          <p:cTn id="21" fill="hold">
                            <p:stCondLst>
                              <p:cond delay="2000"/>
                            </p:stCondLst>
                            <p:childTnLst>
                              <p:par>
                                <p:cTn id="22" presetID="9" presetClass="entr" presetSubtype="0" fill="hold" nodeType="afterEffect">
                                  <p:stCondLst>
                                    <p:cond delay="1000"/>
                                  </p:stCondLst>
                                  <p:childTnLst>
                                    <p:set>
                                      <p:cBhvr>
                                        <p:cTn id="23" dur="1" fill="hold">
                                          <p:stCondLst>
                                            <p:cond delay="0"/>
                                          </p:stCondLst>
                                        </p:cTn>
                                        <p:tgtEl>
                                          <p:spTgt spid="98308"/>
                                        </p:tgtEl>
                                        <p:attrNameLst>
                                          <p:attrName>style.visibility</p:attrName>
                                        </p:attrNameLst>
                                      </p:cBhvr>
                                      <p:to>
                                        <p:strVal val="visible"/>
                                      </p:to>
                                    </p:set>
                                    <p:animEffect transition="in" filter="dissolve">
                                      <p:cBhvr>
                                        <p:cTn id="24" dur="500"/>
                                        <p:tgtEl>
                                          <p:spTgt spid="98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6" grpId="0" autoUpdateAnimBg="0"/>
      <p:bldP spid="98307" grpId="0" build="p" autoUpdateAnimBg="0" advAuto="0"/>
    </p:bldLst>
  </p:timing>
</p:sld>
</file>

<file path=ppt/theme/theme1.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5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1_Default Design">
  <a:themeElements>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1309</TotalTime>
  <Words>2067</Words>
  <Application>Microsoft Office PowerPoint</Application>
  <PresentationFormat>On-screen Show (4:3)</PresentationFormat>
  <Paragraphs>345</Paragraphs>
  <Slides>62</Slides>
  <Notes>0</Notes>
  <HiddenSlides>0</HiddenSlides>
  <MMClips>17</MMClips>
  <ScaleCrop>false</ScaleCrop>
  <HeadingPairs>
    <vt:vector size="6" baseType="variant">
      <vt:variant>
        <vt:lpstr>Theme</vt:lpstr>
      </vt:variant>
      <vt:variant>
        <vt:i4>14</vt:i4>
      </vt:variant>
      <vt:variant>
        <vt:lpstr>Embedded OLE Servers</vt:lpstr>
      </vt:variant>
      <vt:variant>
        <vt:i4>1</vt:i4>
      </vt:variant>
      <vt:variant>
        <vt:lpstr>Slide Titles</vt:lpstr>
      </vt:variant>
      <vt:variant>
        <vt:i4>62</vt:i4>
      </vt:variant>
    </vt:vector>
  </HeadingPairs>
  <TitlesOfParts>
    <vt:vector size="77" baseType="lpstr">
      <vt:lpstr>1_Default Design</vt:lpstr>
      <vt:lpstr>3_Default Design</vt:lpstr>
      <vt:lpstr>4_Default Design</vt:lpstr>
      <vt:lpstr>Default Design</vt:lpstr>
      <vt:lpstr>10_Default Design</vt:lpstr>
      <vt:lpstr>11_Default Design</vt:lpstr>
      <vt:lpstr>13_Default Design</vt:lpstr>
      <vt:lpstr>7_Default Design</vt:lpstr>
      <vt:lpstr>8_Default Design</vt:lpstr>
      <vt:lpstr>14_Default Design</vt:lpstr>
      <vt:lpstr>15_Default Design</vt:lpstr>
      <vt:lpstr>16_Default Design</vt:lpstr>
      <vt:lpstr>17_Default Design</vt:lpstr>
      <vt:lpstr>6_Default Design</vt:lpstr>
      <vt:lpstr>CorelDRAW</vt:lpstr>
      <vt:lpstr>PowerPoint Presentation</vt:lpstr>
      <vt:lpstr>ECE 537</vt:lpstr>
      <vt:lpstr>Sound</vt:lpstr>
      <vt:lpstr>Pitch</vt:lpstr>
      <vt:lpstr>Pitch vs Timbre</vt:lpstr>
      <vt:lpstr>Neuron Signaling</vt:lpstr>
      <vt:lpstr>Peripheral Auditory System</vt:lpstr>
      <vt:lpstr>Auditory Pathway to Cortex</vt:lpstr>
      <vt:lpstr>The Cochlea</vt:lpstr>
      <vt:lpstr>PowerPoint Presentation</vt:lpstr>
      <vt:lpstr>These Are Your Stereocilia</vt:lpstr>
      <vt:lpstr>TURN IT DOWN!</vt:lpstr>
      <vt:lpstr>PowerPoint Presentation</vt:lpstr>
      <vt:lpstr>Frequency-to-Place (Tonotopic) Map</vt:lpstr>
      <vt:lpstr>Tuning</vt:lpstr>
      <vt:lpstr>Volley Theory of  Pitch Perception</vt:lpstr>
      <vt:lpstr>Virtual Pitch</vt:lpstr>
      <vt:lpstr>Pitch of a Complex Sound</vt:lpstr>
      <vt:lpstr>Pitch vs Timbre</vt:lpstr>
      <vt:lpstr>Circular Pitch</vt:lpstr>
      <vt:lpstr>Circular Pitch</vt:lpstr>
      <vt:lpstr>Hair cells and auditory nerve fibers</vt:lpstr>
      <vt:lpstr>Inferences about auditory nerve fibers</vt:lpstr>
      <vt:lpstr>Auditory Pathway to Cortex</vt:lpstr>
      <vt:lpstr>Parts of the cochlear nucleus</vt:lpstr>
      <vt:lpstr>Neuron Signaling</vt:lpstr>
      <vt:lpstr>Stellate Cells</vt:lpstr>
      <vt:lpstr>Stellate cells are linear</vt:lpstr>
      <vt:lpstr>Stellate cells fire regularly in response to tones</vt:lpstr>
      <vt:lpstr>Bushy Cells</vt:lpstr>
      <vt:lpstr>Bushy cells are nonlinear</vt:lpstr>
      <vt:lpstr>Bushy cells preserve temporal information</vt:lpstr>
      <vt:lpstr>Octopus Cells in PVCN</vt:lpstr>
      <vt:lpstr>Octopus cells are nonlinear</vt:lpstr>
      <vt:lpstr>Octopus cells detect synchrony</vt:lpstr>
      <vt:lpstr>Pitch of a Complex Sound</vt:lpstr>
      <vt:lpstr>Multipolar Cells</vt:lpstr>
      <vt:lpstr>Characteristics of Ventral Cochlear Nucleus Neurons</vt:lpstr>
      <vt:lpstr>Parts of the cochlear nucleus</vt:lpstr>
      <vt:lpstr>Dorsal Cochlear Nucleus</vt:lpstr>
      <vt:lpstr>Molecular and Fusiform cell layers</vt:lpstr>
      <vt:lpstr>Role of cells in fusiform and molecular layers</vt:lpstr>
      <vt:lpstr>Fusiform cells are nonlinear</vt:lpstr>
      <vt:lpstr>Tuberculoventral neurons</vt:lpstr>
      <vt:lpstr>Characteristics of Dorsal Cochlear Nucleus Neurons</vt:lpstr>
      <vt:lpstr>Role of the cochlear nucleus</vt:lpstr>
      <vt:lpstr>Auditory Pathway to Cortex</vt:lpstr>
      <vt:lpstr>Projections from the cochlear nucleus</vt:lpstr>
      <vt:lpstr>Sound Localization in Superior Olive</vt:lpstr>
      <vt:lpstr>Structure of the LSO and MSO</vt:lpstr>
      <vt:lpstr>LSO processes intensity differences</vt:lpstr>
      <vt:lpstr>MSO processes timing differences</vt:lpstr>
      <vt:lpstr>Descending pathway (efferents)</vt:lpstr>
      <vt:lpstr>Auditory Areas in Neocortex</vt:lpstr>
      <vt:lpstr>PowerPoint Presentation</vt:lpstr>
      <vt:lpstr>PowerPoint Presentation</vt:lpstr>
      <vt:lpstr>Exciting the Cochlea Without Sound</vt:lpstr>
      <vt:lpstr>Implant Electrodes Stimulate Auditory Nerve</vt:lpstr>
      <vt:lpstr>“Today” in Natural Speech</vt:lpstr>
      <vt:lpstr>“Today” in Noise Vocoder Speech</vt:lpstr>
      <vt:lpstr>1 to 4 bands of Noise Vocoder Speech</vt:lpstr>
      <vt:lpstr>What Role for Frequency?</vt:lpstr>
    </vt:vector>
  </TitlesOfParts>
  <Company>Hearing Research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Robert E. Wickesberg</dc:creator>
  <cp:lastModifiedBy>Robert Wickesberg</cp:lastModifiedBy>
  <cp:revision>44</cp:revision>
  <dcterms:created xsi:type="dcterms:W3CDTF">2003-10-13T14:29:34Z</dcterms:created>
  <dcterms:modified xsi:type="dcterms:W3CDTF">2014-11-03T18:52:27Z</dcterms:modified>
</cp:coreProperties>
</file>